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i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6"/>
  </p:notesMasterIdLst>
  <p:sldIdLst>
    <p:sldId id="256" r:id="rId2"/>
    <p:sldId id="289" r:id="rId3"/>
    <p:sldId id="282" r:id="rId4"/>
    <p:sldId id="268" r:id="rId5"/>
    <p:sldId id="262" r:id="rId6"/>
    <p:sldId id="285" r:id="rId7"/>
    <p:sldId id="261" r:id="rId8"/>
    <p:sldId id="270" r:id="rId9"/>
    <p:sldId id="276" r:id="rId10"/>
    <p:sldId id="257" r:id="rId11"/>
    <p:sldId id="287" r:id="rId12"/>
    <p:sldId id="260" r:id="rId13"/>
    <p:sldId id="279" r:id="rId14"/>
    <p:sldId id="274" r:id="rId15"/>
    <p:sldId id="280" r:id="rId16"/>
    <p:sldId id="278" r:id="rId17"/>
    <p:sldId id="267" r:id="rId18"/>
    <p:sldId id="263" r:id="rId19"/>
    <p:sldId id="275" r:id="rId20"/>
    <p:sldId id="281" r:id="rId21"/>
    <p:sldId id="273" r:id="rId22"/>
    <p:sldId id="264" r:id="rId23"/>
    <p:sldId id="265" r:id="rId24"/>
    <p:sldId id="286"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452329B3-EE2C-BB44-B675-AC5B69404516}">
          <p14:sldIdLst>
            <p14:sldId id="256"/>
            <p14:sldId id="289"/>
            <p14:sldId id="282"/>
            <p14:sldId id="268"/>
            <p14:sldId id="262"/>
            <p14:sldId id="285"/>
            <p14:sldId id="261"/>
          </p14:sldIdLst>
        </p14:section>
        <p14:section name="Science Focused" id="{E4297E58-5FBE-3B45-8C35-88E1973BC07A}">
          <p14:sldIdLst>
            <p14:sldId id="270"/>
            <p14:sldId id="276"/>
          </p14:sldIdLst>
        </p14:section>
        <p14:section name="Software Focused" id="{C53BB853-6C13-0246-94E7-1874A1F094BD}">
          <p14:sldIdLst>
            <p14:sldId id="257"/>
            <p14:sldId id="287"/>
            <p14:sldId id="260"/>
            <p14:sldId id="279"/>
            <p14:sldId id="274"/>
            <p14:sldId id="280"/>
            <p14:sldId id="278"/>
            <p14:sldId id="267"/>
            <p14:sldId id="263"/>
            <p14:sldId id="275"/>
            <p14:sldId id="281"/>
            <p14:sldId id="273"/>
            <p14:sldId id="264"/>
            <p14:sldId id="265"/>
          </p14:sldIdLst>
        </p14:section>
        <p14:section name="End/Extras" id="{532D087E-84A1-8647-9733-7022DC77D81F}">
          <p14:sldIdLst>
            <p14:sldId id="28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73864"/>
  </p:normalViewPr>
  <p:slideViewPr>
    <p:cSldViewPr snapToGrid="0" snapToObjects="1">
      <p:cViewPr varScale="1">
        <p:scale>
          <a:sx n="82" d="100"/>
          <a:sy n="82" d="100"/>
        </p:scale>
        <p:origin x="1696"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38B69F6-1909-5A4A-98BF-42D36551E7BD}" type="datetimeFigureOut">
              <a:rPr lang="en-US" smtClean="0"/>
              <a:t>10/29/19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D719D3C-956C-0448-983E-B6A309BEC95E}" type="slidenum">
              <a:rPr lang="en-US" smtClean="0"/>
              <a:t>‹#›</a:t>
            </a:fld>
            <a:endParaRPr lang="en-US"/>
          </a:p>
        </p:txBody>
      </p:sp>
    </p:spTree>
    <p:extLst>
      <p:ext uri="{BB962C8B-B14F-4D97-AF65-F5344CB8AC3E}">
        <p14:creationId xmlns:p14="http://schemas.microsoft.com/office/powerpoint/2010/main" val="13422127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creativecommons.org/licenses/by/4.0/"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8" Type="http://schemas.openxmlformats.org/officeDocument/2006/relationships/hyperlink" Target="https://www.go-fair.org/fair-principles/542-2/" TargetMode="External"/><Relationship Id="rId13" Type="http://schemas.openxmlformats.org/officeDocument/2006/relationships/hyperlink" Target="https://www.go-fair.org/fair-principles/i2-metadata-use-vocabularies-follow-fair-principles/" TargetMode="External"/><Relationship Id="rId18" Type="http://schemas.openxmlformats.org/officeDocument/2006/relationships/hyperlink" Target="https://www.go-fair.org/fair-principles/r1-3-metadata-meet-domain-relevant-community-standards/" TargetMode="External"/><Relationship Id="rId3" Type="http://schemas.openxmlformats.org/officeDocument/2006/relationships/hyperlink" Target="https://www.go-fair.org/fair-principles/fairification-process/" TargetMode="External"/><Relationship Id="rId7" Type="http://schemas.openxmlformats.org/officeDocument/2006/relationships/hyperlink" Target="https://www.go-fair.org/fair-principles/f4-metadata-registered-indexed-searchable-resource/" TargetMode="External"/><Relationship Id="rId12" Type="http://schemas.openxmlformats.org/officeDocument/2006/relationships/hyperlink" Target="https://www.go-fair.org/fair-principles/i1-metadata-use-formal-accessible-shared-broadly-applicable-language-knowledge-representation/" TargetMode="External"/><Relationship Id="rId17" Type="http://schemas.openxmlformats.org/officeDocument/2006/relationships/hyperlink" Target="https://www.go-fair.org/fair-principles/r1-2-metadata-associated-detailed-provenance/" TargetMode="External"/><Relationship Id="rId2" Type="http://schemas.openxmlformats.org/officeDocument/2006/relationships/slide" Target="../slides/slide8.xml"/><Relationship Id="rId16" Type="http://schemas.openxmlformats.org/officeDocument/2006/relationships/hyperlink" Target="https://www.go-fair.org/fair-principles/r1-1-metadata-released-clear-accessible-data-usage-license/" TargetMode="External"/><Relationship Id="rId1" Type="http://schemas.openxmlformats.org/officeDocument/2006/relationships/notesMaster" Target="../notesMasters/notesMaster1.xml"/><Relationship Id="rId6" Type="http://schemas.openxmlformats.org/officeDocument/2006/relationships/hyperlink" Target="https://www.go-fair.org/fair-principles/f3-metadata-clearly-explicitly-include-identifier-data-describe/" TargetMode="External"/><Relationship Id="rId11" Type="http://schemas.openxmlformats.org/officeDocument/2006/relationships/hyperlink" Target="https://www.go-fair.org/fair-principles/a2-metadata-accessible-even-data-no-longer-available/" TargetMode="External"/><Relationship Id="rId5" Type="http://schemas.openxmlformats.org/officeDocument/2006/relationships/hyperlink" Target="https://www.go-fair.org/fair-principles/fair-data-principles-explained/f2-data-described-rich-metadata/" TargetMode="External"/><Relationship Id="rId15" Type="http://schemas.openxmlformats.org/officeDocument/2006/relationships/hyperlink" Target="https://www.go-fair.org/fair-principles/r1-metadata-richly-described-plurality-accurate-relevant-attributes/" TargetMode="External"/><Relationship Id="rId10" Type="http://schemas.openxmlformats.org/officeDocument/2006/relationships/hyperlink" Target="https://www.go-fair.org/fair-principles/a1-2-protocol-allows-authentication-authorisation-required/" TargetMode="External"/><Relationship Id="rId4" Type="http://schemas.openxmlformats.org/officeDocument/2006/relationships/hyperlink" Target="https://www.go-fair.org/fair-principles/fair-data-principles-explained/f1-meta-data-assigned-globally-unique-persistent-identifiers/" TargetMode="External"/><Relationship Id="rId9" Type="http://schemas.openxmlformats.org/officeDocument/2006/relationships/hyperlink" Target="https://www.go-fair.org/fair-principles/a1-1-protocol-open-free-universally-implementable/" TargetMode="External"/><Relationship Id="rId14" Type="http://schemas.openxmlformats.org/officeDocument/2006/relationships/hyperlink" Target="https://www.go-fair.org/fair-principles/i3-metadata-include-qualified-references-metadata/"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What do we mean by this? With computers and software increasingly used for analysis with details that can get away from us, we need new rigor and methods to keep ourselves from being lost in the details. Let’s talk about some of the fundamentals of reproducible science in order to figure out what our goals should be.</a:t>
            </a:r>
            <a:endParaRPr lang="en-US" dirty="0"/>
          </a:p>
          <a:p>
            <a:endParaRPr lang="en-US" b="1" dirty="0"/>
          </a:p>
        </p:txBody>
      </p:sp>
      <p:sp>
        <p:nvSpPr>
          <p:cNvPr id="4" name="Slide Number Placeholder 3"/>
          <p:cNvSpPr>
            <a:spLocks noGrp="1"/>
          </p:cNvSpPr>
          <p:nvPr>
            <p:ph type="sldNum" sz="quarter" idx="10"/>
          </p:nvPr>
        </p:nvSpPr>
        <p:spPr/>
        <p:txBody>
          <a:bodyPr/>
          <a:lstStyle/>
          <a:p>
            <a:fld id="{5D719D3C-956C-0448-983E-B6A309BEC95E}" type="slidenum">
              <a:rPr lang="en-US" smtClean="0"/>
              <a:t>1</a:t>
            </a:fld>
            <a:endParaRPr lang="en-US"/>
          </a:p>
        </p:txBody>
      </p:sp>
    </p:spTree>
    <p:extLst>
      <p:ext uri="{BB962C8B-B14F-4D97-AF65-F5344CB8AC3E}">
        <p14:creationId xmlns:p14="http://schemas.microsoft.com/office/powerpoint/2010/main" val="455842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Sphinx </a:t>
            </a:r>
          </a:p>
        </p:txBody>
      </p:sp>
      <p:sp>
        <p:nvSpPr>
          <p:cNvPr id="4" name="Slide Number Placeholder 3"/>
          <p:cNvSpPr>
            <a:spLocks noGrp="1"/>
          </p:cNvSpPr>
          <p:nvPr>
            <p:ph type="sldNum" sz="quarter" idx="5"/>
          </p:nvPr>
        </p:nvSpPr>
        <p:spPr/>
        <p:txBody>
          <a:bodyPr/>
          <a:lstStyle/>
          <a:p>
            <a:fld id="{5D719D3C-956C-0448-983E-B6A309BEC95E}" type="slidenum">
              <a:rPr lang="en-US" smtClean="0"/>
              <a:t>12</a:t>
            </a:fld>
            <a:endParaRPr lang="en-US"/>
          </a:p>
        </p:txBody>
      </p:sp>
    </p:spTree>
    <p:extLst>
      <p:ext uri="{BB962C8B-B14F-4D97-AF65-F5344CB8AC3E}">
        <p14:creationId xmlns:p14="http://schemas.microsoft.com/office/powerpoint/2010/main" val="20359631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standard libraries are available that you should be using?</a:t>
            </a:r>
          </a:p>
          <a:p>
            <a:r>
              <a:rPr lang="en-US" dirty="0"/>
              <a:t>Can you turn your software into something easily installable, ex. packaging in Python?</a:t>
            </a:r>
          </a:p>
          <a:p>
            <a:r>
              <a:rPr lang="en-US" dirty="0"/>
              <a:t>Continuous</a:t>
            </a:r>
            <a:r>
              <a:rPr lang="en-US" baseline="0" dirty="0"/>
              <a:t> Integration is good for:</a:t>
            </a:r>
          </a:p>
          <a:p>
            <a:r>
              <a:rPr lang="en-US" baseline="0" dirty="0"/>
              <a:t>Unit tests are for single function/testing one small piece of the code (good for piecemeal changes), system/holistic tests are for testing the system does what you want as a whole. You should have both, but system tests are more important IMO. Also exists but not mentioned is integration testing</a:t>
            </a:r>
            <a:endParaRPr lang="en-US" dirty="0"/>
          </a:p>
        </p:txBody>
      </p:sp>
      <p:sp>
        <p:nvSpPr>
          <p:cNvPr id="4" name="Slide Number Placeholder 3"/>
          <p:cNvSpPr>
            <a:spLocks noGrp="1"/>
          </p:cNvSpPr>
          <p:nvPr>
            <p:ph type="sldNum" sz="quarter" idx="10"/>
          </p:nvPr>
        </p:nvSpPr>
        <p:spPr/>
        <p:txBody>
          <a:bodyPr/>
          <a:lstStyle/>
          <a:p>
            <a:fld id="{5D719D3C-956C-0448-983E-B6A309BEC95E}" type="slidenum">
              <a:rPr lang="en-US" smtClean="0"/>
              <a:t>20</a:t>
            </a:fld>
            <a:endParaRPr lang="en-US"/>
          </a:p>
        </p:txBody>
      </p:sp>
    </p:spTree>
    <p:extLst>
      <p:ext uri="{BB962C8B-B14F-4D97-AF65-F5344CB8AC3E}">
        <p14:creationId xmlns:p14="http://schemas.microsoft.com/office/powerpoint/2010/main" val="8432010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 Copyright act of 1976: Federal data must be licensed</a:t>
            </a:r>
            <a:r>
              <a:rPr lang="en-US" baseline="0" dirty="0"/>
              <a:t> as one of the “USA government data licenses”</a:t>
            </a:r>
          </a:p>
          <a:p>
            <a:r>
              <a:rPr lang="en-US" baseline="0" dirty="0"/>
              <a:t>Data centers may license holdings like this: https://</a:t>
            </a:r>
            <a:r>
              <a:rPr lang="en-US" baseline="0" dirty="0" err="1"/>
              <a:t>www.bco-dmo.org</a:t>
            </a:r>
            <a:r>
              <a:rPr lang="en-US" baseline="0" dirty="0"/>
              <a:t>/terms-use “</a:t>
            </a:r>
            <a:r>
              <a:rPr lang="en-US" dirty="0"/>
              <a:t>All data sets are licensed under a </a:t>
            </a:r>
            <a:r>
              <a:rPr lang="en-US" dirty="0">
                <a:hlinkClick r:id="rId3"/>
              </a:rPr>
              <a:t>Creative Commons Attribution 4.0 International License</a:t>
            </a:r>
            <a:r>
              <a:rPr lang="en-US" dirty="0"/>
              <a:t>”</a:t>
            </a:r>
          </a:p>
        </p:txBody>
      </p:sp>
      <p:sp>
        <p:nvSpPr>
          <p:cNvPr id="4" name="Slide Number Placeholder 3"/>
          <p:cNvSpPr>
            <a:spLocks noGrp="1"/>
          </p:cNvSpPr>
          <p:nvPr>
            <p:ph type="sldNum" sz="quarter" idx="10"/>
          </p:nvPr>
        </p:nvSpPr>
        <p:spPr/>
        <p:txBody>
          <a:bodyPr/>
          <a:lstStyle/>
          <a:p>
            <a:fld id="{5D719D3C-956C-0448-983E-B6A309BEC95E}" type="slidenum">
              <a:rPr lang="en-US" smtClean="0"/>
              <a:t>21</a:t>
            </a:fld>
            <a:endParaRPr lang="en-US"/>
          </a:p>
        </p:txBody>
      </p:sp>
    </p:spTree>
    <p:extLst>
      <p:ext uri="{BB962C8B-B14F-4D97-AF65-F5344CB8AC3E}">
        <p14:creationId xmlns:p14="http://schemas.microsoft.com/office/powerpoint/2010/main" val="14161132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Making DOIs:</a:t>
            </a:r>
          </a:p>
          <a:p>
            <a:endParaRPr lang="en-US" dirty="0"/>
          </a:p>
          <a:p>
            <a:r>
              <a:rPr lang="en-US" dirty="0" err="1"/>
              <a:t>Zenodo</a:t>
            </a:r>
            <a:r>
              <a:rPr lang="en-US" baseline="0" dirty="0"/>
              <a:t> </a:t>
            </a:r>
            <a:r>
              <a:rPr lang="mr-IN" baseline="0" dirty="0"/>
              <a:t>–</a:t>
            </a:r>
            <a:r>
              <a:rPr lang="en-US" baseline="0" dirty="0"/>
              <a:t> part of CERN, EU</a:t>
            </a:r>
          </a:p>
          <a:p>
            <a:r>
              <a:rPr lang="en-US" baseline="0" dirty="0"/>
              <a:t>CERN produces 25 PB/year when LHC is running, all storage needs related to </a:t>
            </a:r>
            <a:r>
              <a:rPr lang="en-US" baseline="0" dirty="0" err="1"/>
              <a:t>Zenodo</a:t>
            </a:r>
            <a:r>
              <a:rPr lang="en-US" baseline="0" dirty="0"/>
              <a:t> are “a drop in the ocean” compared to CERN</a:t>
            </a:r>
            <a:endParaRPr lang="en-US" dirty="0"/>
          </a:p>
        </p:txBody>
      </p:sp>
      <p:sp>
        <p:nvSpPr>
          <p:cNvPr id="4" name="Slide Number Placeholder 3"/>
          <p:cNvSpPr>
            <a:spLocks noGrp="1"/>
          </p:cNvSpPr>
          <p:nvPr>
            <p:ph type="sldNum" sz="quarter" idx="10"/>
          </p:nvPr>
        </p:nvSpPr>
        <p:spPr/>
        <p:txBody>
          <a:bodyPr/>
          <a:lstStyle/>
          <a:p>
            <a:fld id="{5D719D3C-956C-0448-983E-B6A309BEC95E}" type="slidenum">
              <a:rPr lang="en-US" smtClean="0"/>
              <a:t>22</a:t>
            </a:fld>
            <a:endParaRPr lang="en-US"/>
          </a:p>
        </p:txBody>
      </p:sp>
    </p:spTree>
    <p:extLst>
      <p:ext uri="{BB962C8B-B14F-4D97-AF65-F5344CB8AC3E}">
        <p14:creationId xmlns:p14="http://schemas.microsoft.com/office/powerpoint/2010/main" val="16184881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Citing DOIs:</a:t>
            </a:r>
          </a:p>
        </p:txBody>
      </p:sp>
      <p:sp>
        <p:nvSpPr>
          <p:cNvPr id="4" name="Slide Number Placeholder 3"/>
          <p:cNvSpPr>
            <a:spLocks noGrp="1"/>
          </p:cNvSpPr>
          <p:nvPr>
            <p:ph type="sldNum" sz="quarter" idx="10"/>
          </p:nvPr>
        </p:nvSpPr>
        <p:spPr/>
        <p:txBody>
          <a:bodyPr/>
          <a:lstStyle/>
          <a:p>
            <a:fld id="{5D719D3C-956C-0448-983E-B6A309BEC95E}" type="slidenum">
              <a:rPr lang="en-US" smtClean="0"/>
              <a:t>23</a:t>
            </a:fld>
            <a:endParaRPr lang="en-US"/>
          </a:p>
        </p:txBody>
      </p:sp>
    </p:spTree>
    <p:extLst>
      <p:ext uri="{BB962C8B-B14F-4D97-AF65-F5344CB8AC3E}">
        <p14:creationId xmlns:p14="http://schemas.microsoft.com/office/powerpoint/2010/main" val="9214793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community standard libraries (with</a:t>
            </a:r>
            <a:r>
              <a:rPr lang="en-US" baseline="0" dirty="0"/>
              <a:t> the exception of </a:t>
            </a:r>
            <a:r>
              <a:rPr lang="en-US" baseline="0" dirty="0" err="1"/>
              <a:t>pytest</a:t>
            </a:r>
            <a:r>
              <a:rPr lang="en-US" baseline="0" dirty="0"/>
              <a:t>) represent a sampling of packages commonly used in geosciences that are broadly applicable to other sciences/Python at large. Specifics for your discipline are not included here.</a:t>
            </a:r>
            <a:r>
              <a:rPr lang="en-US" dirty="0"/>
              <a:t> </a:t>
            </a:r>
          </a:p>
        </p:txBody>
      </p:sp>
      <p:sp>
        <p:nvSpPr>
          <p:cNvPr id="4" name="Slide Number Placeholder 3"/>
          <p:cNvSpPr>
            <a:spLocks noGrp="1"/>
          </p:cNvSpPr>
          <p:nvPr>
            <p:ph type="sldNum" sz="quarter" idx="10"/>
          </p:nvPr>
        </p:nvSpPr>
        <p:spPr/>
        <p:txBody>
          <a:bodyPr/>
          <a:lstStyle/>
          <a:p>
            <a:fld id="{5D719D3C-956C-0448-983E-B6A309BEC95E}" type="slidenum">
              <a:rPr lang="en-US" smtClean="0"/>
              <a:t>24</a:t>
            </a:fld>
            <a:endParaRPr lang="en-US"/>
          </a:p>
        </p:txBody>
      </p:sp>
    </p:spTree>
    <p:extLst>
      <p:ext uri="{BB962C8B-B14F-4D97-AF65-F5344CB8AC3E}">
        <p14:creationId xmlns:p14="http://schemas.microsoft.com/office/powerpoint/2010/main" val="9483226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want</a:t>
            </a:r>
            <a:r>
              <a:rPr lang="en-US" baseline="0" dirty="0"/>
              <a:t> to shorten the time to science </a:t>
            </a:r>
            <a:r>
              <a:rPr lang="mr-IN" baseline="0" dirty="0"/>
              <a:t>–</a:t>
            </a:r>
            <a:r>
              <a:rPr lang="en-US" baseline="0" dirty="0"/>
              <a:t> make it easier for scientists to focus on things they’re interested in like science, and not things they aren’t, ex. code. (Unless you’re interested in code, then do that)</a:t>
            </a:r>
            <a:endParaRPr lang="en-US" dirty="0"/>
          </a:p>
          <a:p>
            <a:endParaRPr lang="en-US" dirty="0"/>
          </a:p>
          <a:p>
            <a:r>
              <a:rPr lang="en-US" dirty="0"/>
              <a:t>Automatic checking</a:t>
            </a:r>
            <a:r>
              <a:rPr lang="en-US" baseline="0" dirty="0"/>
              <a:t> of libraries, auto updating for people:</a:t>
            </a:r>
          </a:p>
          <a:p>
            <a:r>
              <a:rPr lang="en-US" dirty="0"/>
              <a:t>Physical oceanography:</a:t>
            </a:r>
            <a:r>
              <a:rPr lang="en-US" baseline="0" dirty="0"/>
              <a:t> </a:t>
            </a:r>
            <a:r>
              <a:rPr lang="en-US" dirty="0"/>
              <a:t>TEOS-10 vs EOS-80</a:t>
            </a:r>
          </a:p>
          <a:p>
            <a:r>
              <a:rPr lang="en-US" dirty="0"/>
              <a:t>Chemical oceanography:</a:t>
            </a:r>
            <a:r>
              <a:rPr lang="en-US" baseline="0" dirty="0"/>
              <a:t> ?</a:t>
            </a:r>
            <a:endParaRPr lang="en-US" dirty="0"/>
          </a:p>
        </p:txBody>
      </p:sp>
      <p:sp>
        <p:nvSpPr>
          <p:cNvPr id="4" name="Slide Number Placeholder 3"/>
          <p:cNvSpPr>
            <a:spLocks noGrp="1"/>
          </p:cNvSpPr>
          <p:nvPr>
            <p:ph type="sldNum" sz="quarter" idx="10"/>
          </p:nvPr>
        </p:nvSpPr>
        <p:spPr/>
        <p:txBody>
          <a:bodyPr/>
          <a:lstStyle/>
          <a:p>
            <a:fld id="{5D719D3C-956C-0448-983E-B6A309BEC95E}" type="slidenum">
              <a:rPr lang="en-US" smtClean="0"/>
              <a:t>3</a:t>
            </a:fld>
            <a:endParaRPr lang="en-US"/>
          </a:p>
        </p:txBody>
      </p:sp>
    </p:spTree>
    <p:extLst>
      <p:ext uri="{BB962C8B-B14F-4D97-AF65-F5344CB8AC3E}">
        <p14:creationId xmlns:p14="http://schemas.microsoft.com/office/powerpoint/2010/main" val="11252665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Setup</a:t>
            </a:r>
            <a:r>
              <a:rPr lang="en-US" baseline="0" dirty="0"/>
              <a:t> for the next slide - </a:t>
            </a:r>
            <a:endParaRPr lang="en-US" dirty="0"/>
          </a:p>
          <a:p>
            <a:endParaRPr lang="en-US" dirty="0"/>
          </a:p>
          <a:p>
            <a:r>
              <a:rPr lang="en-US" dirty="0"/>
              <a:t>All of our work should be repeatable, replicable, and reproducible. In relation to software </a:t>
            </a:r>
            <a:r>
              <a:rPr lang="en-US" baseline="0" dirty="0"/>
              <a:t>today, that means in order to be repeatable and replicable it should be trivial for anyone to install the software needed to run the analysis, download the dataset, and run the analysis to find the results. If it is not trivial to do there should be good reasons as to why not - it requires cloud or supercomputer time outside of the normal financial constraints of most people. If the problem is the original researchers could not package up their software and dataset in order to make it trivial for others to install and run, this is a failing on the researcher’s part and (less so) on those that make and teach the tools to others.</a:t>
            </a:r>
            <a:endParaRPr lang="en-US" dirty="0"/>
          </a:p>
          <a:p>
            <a:endParaRPr lang="en-US" dirty="0"/>
          </a:p>
          <a:p>
            <a:r>
              <a:rPr lang="en-US" dirty="0"/>
              <a:t>There</a:t>
            </a:r>
            <a:r>
              <a:rPr lang="en-US" baseline="0" dirty="0"/>
              <a:t> are a few papers that try to define definitions of these words, we use the one cited here because of its cited influences.</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5D719D3C-956C-0448-983E-B6A309BEC95E}" type="slidenum">
              <a:rPr lang="en-US" smtClean="0"/>
              <a:t>4</a:t>
            </a:fld>
            <a:endParaRPr lang="en-US"/>
          </a:p>
        </p:txBody>
      </p:sp>
    </p:spTree>
    <p:extLst>
      <p:ext uri="{BB962C8B-B14F-4D97-AF65-F5344CB8AC3E}">
        <p14:creationId xmlns:p14="http://schemas.microsoft.com/office/powerpoint/2010/main" val="4468292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those in oceanography, this represents</a:t>
            </a:r>
            <a:r>
              <a:rPr lang="en-US" baseline="0" dirty="0"/>
              <a:t> a collection of people representing the best interests of the public with respect to data (Go Fair, Force 11) and scientists with respect to data (ESIP, RDA, </a:t>
            </a:r>
            <a:r>
              <a:rPr lang="en-US" baseline="0" dirty="0" err="1"/>
              <a:t>EarthCube</a:t>
            </a:r>
            <a:r>
              <a:rPr lang="en-US" baseline="0" dirty="0"/>
              <a:t>). Alter to fit your needs as necessary</a:t>
            </a:r>
            <a:endParaRPr lang="en-US" dirty="0"/>
          </a:p>
        </p:txBody>
      </p:sp>
      <p:sp>
        <p:nvSpPr>
          <p:cNvPr id="4" name="Slide Number Placeholder 3"/>
          <p:cNvSpPr>
            <a:spLocks noGrp="1"/>
          </p:cNvSpPr>
          <p:nvPr>
            <p:ph type="sldNum" sz="quarter" idx="10"/>
          </p:nvPr>
        </p:nvSpPr>
        <p:spPr/>
        <p:txBody>
          <a:bodyPr/>
          <a:lstStyle/>
          <a:p>
            <a:fld id="{5D719D3C-956C-0448-983E-B6A309BEC95E}" type="slidenum">
              <a:rPr lang="en-US" smtClean="0"/>
              <a:t>5</a:t>
            </a:fld>
            <a:endParaRPr lang="en-US"/>
          </a:p>
        </p:txBody>
      </p:sp>
    </p:spTree>
    <p:extLst>
      <p:ext uri="{BB962C8B-B14F-4D97-AF65-F5344CB8AC3E}">
        <p14:creationId xmlns:p14="http://schemas.microsoft.com/office/powerpoint/2010/main" val="6380466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cover</a:t>
            </a:r>
            <a:r>
              <a:rPr lang="en-US" baseline="0" dirty="0"/>
              <a:t> how to do this in some detail in part 2, reproducible software. If the audience hasn’t thought about these questions yet, they should!</a:t>
            </a:r>
          </a:p>
          <a:p>
            <a:endParaRPr lang="en-US" baseline="0" dirty="0"/>
          </a:p>
          <a:p>
            <a:r>
              <a:rPr lang="en-US" baseline="0" dirty="0"/>
              <a:t>Insert graphic here for system image/packaging/website</a:t>
            </a:r>
          </a:p>
          <a:p>
            <a:endParaRPr lang="en-US" baseline="0" dirty="0"/>
          </a:p>
          <a:p>
            <a:r>
              <a:rPr lang="en-US" dirty="0"/>
              <a:t>What level of replicability is needed for software and data?</a:t>
            </a:r>
          </a:p>
          <a:p>
            <a:pPr lvl="1"/>
            <a:r>
              <a:rPr lang="en-US" dirty="0"/>
              <a:t>Loose code </a:t>
            </a:r>
            <a:r>
              <a:rPr lang="mr-IN" dirty="0"/>
              <a:t>–</a:t>
            </a:r>
            <a:r>
              <a:rPr lang="en-US" dirty="0"/>
              <a:t> search for a researcher’s personal website, hope the links are current and code installs neatly with minimal emails/forum searches?</a:t>
            </a:r>
          </a:p>
          <a:p>
            <a:pPr lvl="1"/>
            <a:r>
              <a:rPr lang="en-US" dirty="0"/>
              <a:t>Packaging </a:t>
            </a:r>
            <a:r>
              <a:rPr lang="mr-IN" dirty="0"/>
              <a:t>–</a:t>
            </a:r>
            <a:r>
              <a:rPr lang="en-US" dirty="0"/>
              <a:t> software installable via package manager, data via data centers?</a:t>
            </a:r>
          </a:p>
          <a:p>
            <a:pPr lvl="1"/>
            <a:r>
              <a:rPr lang="en-US" dirty="0"/>
              <a:t>System image </a:t>
            </a:r>
            <a:r>
              <a:rPr lang="mr-IN" dirty="0"/>
              <a:t>–</a:t>
            </a:r>
            <a:r>
              <a:rPr lang="en-US" dirty="0"/>
              <a:t> just boot up an image that contains everything you need?</a:t>
            </a:r>
          </a:p>
          <a:p>
            <a:endParaRPr lang="en-US" dirty="0"/>
          </a:p>
        </p:txBody>
      </p:sp>
      <p:sp>
        <p:nvSpPr>
          <p:cNvPr id="4" name="Slide Number Placeholder 3"/>
          <p:cNvSpPr>
            <a:spLocks noGrp="1"/>
          </p:cNvSpPr>
          <p:nvPr>
            <p:ph type="sldNum" sz="quarter" idx="10"/>
          </p:nvPr>
        </p:nvSpPr>
        <p:spPr/>
        <p:txBody>
          <a:bodyPr/>
          <a:lstStyle/>
          <a:p>
            <a:fld id="{5D719D3C-956C-0448-983E-B6A309BEC95E}" type="slidenum">
              <a:rPr lang="en-US" smtClean="0"/>
              <a:t>6</a:t>
            </a:fld>
            <a:endParaRPr lang="en-US"/>
          </a:p>
        </p:txBody>
      </p:sp>
    </p:spTree>
    <p:extLst>
      <p:ext uri="{BB962C8B-B14F-4D97-AF65-F5344CB8AC3E}">
        <p14:creationId xmlns:p14="http://schemas.microsoft.com/office/powerpoint/2010/main" val="1967430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Refactor effort</a:t>
            </a:r>
            <a:r>
              <a:rPr lang="en-US" baseline="0" dirty="0"/>
              <a:t> for reproducibility.</a:t>
            </a:r>
            <a:endParaRPr lang="en-US" dirty="0"/>
          </a:p>
          <a:p>
            <a:endParaRPr lang="en-US" dirty="0"/>
          </a:p>
          <a:p>
            <a:r>
              <a:rPr lang="en-US" dirty="0"/>
              <a:t>The</a:t>
            </a:r>
            <a:r>
              <a:rPr lang="en-US" baseline="0" dirty="0"/>
              <a:t> person attempting to measure may be you separated in time, or a different person at some point in space/time. Basically, how likely is a person going to be able to do anything with your code?</a:t>
            </a:r>
          </a:p>
          <a:p>
            <a:r>
              <a:rPr lang="en-US" baseline="0" dirty="0"/>
              <a:t>Code is like math (some may disagree and say code is math) </a:t>
            </a:r>
            <a:r>
              <a:rPr lang="mr-IN" baseline="0" dirty="0"/>
              <a:t>–</a:t>
            </a:r>
            <a:r>
              <a:rPr lang="en-US" baseline="0" dirty="0"/>
              <a:t> even if you speak in different languages, well structured code should be able to get across the same point with communications</a:t>
            </a:r>
            <a:endParaRPr lang="en-US" dirty="0"/>
          </a:p>
        </p:txBody>
      </p:sp>
      <p:sp>
        <p:nvSpPr>
          <p:cNvPr id="4" name="Slide Number Placeholder 3"/>
          <p:cNvSpPr>
            <a:spLocks noGrp="1"/>
          </p:cNvSpPr>
          <p:nvPr>
            <p:ph type="sldNum" sz="quarter" idx="10"/>
          </p:nvPr>
        </p:nvSpPr>
        <p:spPr/>
        <p:txBody>
          <a:bodyPr/>
          <a:lstStyle/>
          <a:p>
            <a:fld id="{5D719D3C-956C-0448-983E-B6A309BEC95E}" type="slidenum">
              <a:rPr lang="en-US" smtClean="0"/>
              <a:t>7</a:t>
            </a:fld>
            <a:endParaRPr lang="en-US"/>
          </a:p>
        </p:txBody>
      </p:sp>
    </p:spTree>
    <p:extLst>
      <p:ext uri="{BB962C8B-B14F-4D97-AF65-F5344CB8AC3E}">
        <p14:creationId xmlns:p14="http://schemas.microsoft.com/office/powerpoint/2010/main" val="18530537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FAIR is</a:t>
            </a:r>
            <a:r>
              <a:rPr lang="en-US" b="1" baseline="0" dirty="0"/>
              <a:t> primarily about data </a:t>
            </a:r>
            <a:r>
              <a:rPr lang="mr-IN" b="1" baseline="0" dirty="0"/>
              <a:t>–</a:t>
            </a:r>
            <a:r>
              <a:rPr lang="en-US" b="1" baseline="0" dirty="0"/>
              <a:t> but you can find analogues in code.</a:t>
            </a:r>
          </a:p>
          <a:p>
            <a:pPr marL="0" marR="0" indent="0" algn="l" defTabSz="914400" rtl="0" eaLnBrk="1" fontAlgn="auto" latinLnBrk="0" hangingPunct="1">
              <a:lnSpc>
                <a:spcPct val="100000"/>
              </a:lnSpc>
              <a:spcBef>
                <a:spcPts val="0"/>
              </a:spcBef>
              <a:spcAft>
                <a:spcPts val="0"/>
              </a:spcAft>
              <a:buClrTx/>
              <a:buSzTx/>
              <a:buFontTx/>
              <a:buNone/>
              <a:tabLst/>
              <a:defRPr/>
            </a:pPr>
            <a:r>
              <a:rPr lang="en-US" b="0" dirty="0"/>
              <a:t>How</a:t>
            </a:r>
            <a:r>
              <a:rPr lang="en-US" b="0" baseline="0" dirty="0"/>
              <a:t> are other people able to decode and use your data?</a:t>
            </a:r>
            <a:endParaRPr lang="en-US" b="0" dirty="0"/>
          </a:p>
          <a:p>
            <a:r>
              <a:rPr lang="en-US" b="0" dirty="0"/>
              <a:t>----------</a:t>
            </a:r>
          </a:p>
          <a:p>
            <a:r>
              <a:rPr lang="en-US" b="1" dirty="0"/>
              <a:t>Findable</a:t>
            </a:r>
            <a:br>
              <a:rPr lang="en-US" dirty="0"/>
            </a:br>
            <a:r>
              <a:rPr lang="en-US" dirty="0"/>
              <a:t>The first step in (re)using data is to find them. Metadata and data should be easy to find for both humans and computers. Machine-readable metadata are essential for automatic discovery of datasets and services, so this is an essential component of the </a:t>
            </a:r>
            <a:r>
              <a:rPr lang="en-US" dirty="0">
                <a:hlinkClick r:id="rId3"/>
              </a:rPr>
              <a:t>FAIRification process</a:t>
            </a:r>
            <a:r>
              <a:rPr lang="en-US" dirty="0"/>
              <a:t>.</a:t>
            </a:r>
          </a:p>
          <a:p>
            <a:r>
              <a:rPr lang="en-US" b="1" dirty="0">
                <a:hlinkClick r:id="rId4"/>
              </a:rPr>
              <a:t>F1</a:t>
            </a:r>
            <a:r>
              <a:rPr lang="en-US" dirty="0">
                <a:hlinkClick r:id="rId4"/>
              </a:rPr>
              <a:t>. (Meta)data are assigned a globally unique and persistent identifier</a:t>
            </a:r>
            <a:endParaRPr lang="en-US" dirty="0"/>
          </a:p>
          <a:p>
            <a:r>
              <a:rPr lang="en-US" b="1" dirty="0">
                <a:hlinkClick r:id="rId5"/>
              </a:rPr>
              <a:t>F2</a:t>
            </a:r>
            <a:r>
              <a:rPr lang="en-US" dirty="0">
                <a:hlinkClick r:id="rId5"/>
              </a:rPr>
              <a:t>. Data are described with rich metadata (defined by R1 below)</a:t>
            </a:r>
            <a:endParaRPr lang="en-US" dirty="0"/>
          </a:p>
          <a:p>
            <a:r>
              <a:rPr lang="en-US" b="1" dirty="0">
                <a:hlinkClick r:id="rId6"/>
              </a:rPr>
              <a:t>F3</a:t>
            </a:r>
            <a:r>
              <a:rPr lang="en-US" dirty="0">
                <a:hlinkClick r:id="rId6"/>
              </a:rPr>
              <a:t>. Metadata clearly and explicitly include the identifier of the data they describe</a:t>
            </a:r>
            <a:endParaRPr lang="en-US" dirty="0"/>
          </a:p>
          <a:p>
            <a:r>
              <a:rPr lang="en-US" b="1" dirty="0">
                <a:hlinkClick r:id="rId7"/>
              </a:rPr>
              <a:t>F4</a:t>
            </a:r>
            <a:r>
              <a:rPr lang="en-US" dirty="0">
                <a:hlinkClick r:id="rId7"/>
              </a:rPr>
              <a:t>. (Meta)data are registered or indexed in a searchable resource</a:t>
            </a:r>
            <a:endParaRPr lang="en-US" dirty="0"/>
          </a:p>
          <a:p>
            <a:r>
              <a:rPr lang="en-US" b="1" dirty="0"/>
              <a:t>Accessible</a:t>
            </a:r>
            <a:br>
              <a:rPr lang="en-US" dirty="0"/>
            </a:br>
            <a:r>
              <a:rPr lang="en-US" dirty="0"/>
              <a:t>Once the user finds the required data, she/he needs to know how can they be accessed, possibly including authentication and </a:t>
            </a:r>
            <a:r>
              <a:rPr lang="en-US" dirty="0" err="1"/>
              <a:t>authorisation</a:t>
            </a:r>
            <a:r>
              <a:rPr lang="en-US" dirty="0"/>
              <a:t>.</a:t>
            </a:r>
          </a:p>
          <a:p>
            <a:r>
              <a:rPr lang="en-US" b="1" dirty="0">
                <a:hlinkClick r:id="rId8"/>
              </a:rPr>
              <a:t>A1</a:t>
            </a:r>
            <a:r>
              <a:rPr lang="en-US" dirty="0">
                <a:hlinkClick r:id="rId8"/>
              </a:rPr>
              <a:t>. (Meta)data are retrievable by their identifier using a standardised communications protocol</a:t>
            </a:r>
            <a:endParaRPr lang="en-US" dirty="0"/>
          </a:p>
          <a:p>
            <a:r>
              <a:rPr lang="en-US" b="1" dirty="0">
                <a:effectLst/>
                <a:hlinkClick r:id="rId9"/>
              </a:rPr>
              <a:t>A1.1</a:t>
            </a:r>
            <a:r>
              <a:rPr lang="en-US" dirty="0">
                <a:effectLst/>
                <a:hlinkClick r:id="rId9"/>
              </a:rPr>
              <a:t> The protocol is open, free, and universally implementable</a:t>
            </a:r>
            <a:endParaRPr lang="en-US" dirty="0">
              <a:effectLst/>
            </a:endParaRPr>
          </a:p>
          <a:p>
            <a:r>
              <a:rPr lang="en-US" b="1" dirty="0">
                <a:effectLst/>
                <a:hlinkClick r:id="rId10"/>
              </a:rPr>
              <a:t>A1.2</a:t>
            </a:r>
            <a:r>
              <a:rPr lang="en-US" dirty="0">
                <a:effectLst/>
                <a:hlinkClick r:id="rId10"/>
              </a:rPr>
              <a:t> The protocol allows for an authentication and authorisation procedure, where necessary</a:t>
            </a:r>
            <a:endParaRPr lang="en-US" dirty="0">
              <a:effectLst/>
            </a:endParaRPr>
          </a:p>
          <a:p>
            <a:r>
              <a:rPr lang="en-US" b="1" dirty="0">
                <a:hlinkClick r:id="rId11"/>
              </a:rPr>
              <a:t>A2</a:t>
            </a:r>
            <a:r>
              <a:rPr lang="en-US" dirty="0">
                <a:hlinkClick r:id="rId11"/>
              </a:rPr>
              <a:t>. Metadata are accessible, even when the data are no longer available</a:t>
            </a:r>
            <a:endParaRPr lang="en-US" dirty="0"/>
          </a:p>
          <a:p>
            <a:r>
              <a:rPr lang="en-US" b="1" dirty="0"/>
              <a:t>Interoperable</a:t>
            </a:r>
            <a:br>
              <a:rPr lang="en-US" dirty="0"/>
            </a:br>
            <a:r>
              <a:rPr lang="en-US" dirty="0"/>
              <a:t>The data usually need to be integrated with other data. In addition, the data need to interoperate with applications or workflows for analysis, storage, and processing.</a:t>
            </a:r>
          </a:p>
          <a:p>
            <a:r>
              <a:rPr lang="en-US" b="1" dirty="0">
                <a:hlinkClick r:id="rId12"/>
              </a:rPr>
              <a:t>I1</a:t>
            </a:r>
            <a:r>
              <a:rPr lang="en-US" dirty="0">
                <a:hlinkClick r:id="rId12"/>
              </a:rPr>
              <a:t>. (Meta)data use a formal, accessible, shared, and broadly applicable language for knowledge representation.</a:t>
            </a:r>
            <a:endParaRPr lang="en-US" dirty="0"/>
          </a:p>
          <a:p>
            <a:r>
              <a:rPr lang="en-US" b="1" dirty="0">
                <a:hlinkClick r:id="rId13"/>
              </a:rPr>
              <a:t>I2</a:t>
            </a:r>
            <a:r>
              <a:rPr lang="en-US" dirty="0">
                <a:hlinkClick r:id="rId13"/>
              </a:rPr>
              <a:t>. (Meta)data use vocabularies that follow FAIR principles</a:t>
            </a:r>
            <a:endParaRPr lang="en-US" dirty="0"/>
          </a:p>
          <a:p>
            <a:r>
              <a:rPr lang="en-US" b="1" dirty="0">
                <a:hlinkClick r:id="rId14"/>
              </a:rPr>
              <a:t>I3</a:t>
            </a:r>
            <a:r>
              <a:rPr lang="en-US" dirty="0">
                <a:hlinkClick r:id="rId14"/>
              </a:rPr>
              <a:t>. (Meta)data include qualified references to other (meta)data</a:t>
            </a:r>
            <a:endParaRPr lang="en-US" dirty="0"/>
          </a:p>
          <a:p>
            <a:r>
              <a:rPr lang="en-US" b="1" dirty="0"/>
              <a:t>Reusable</a:t>
            </a:r>
            <a:br>
              <a:rPr lang="en-US" dirty="0"/>
            </a:br>
            <a:r>
              <a:rPr lang="en-US" dirty="0"/>
              <a:t>The ultimate goal of FAIR is to </a:t>
            </a:r>
            <a:r>
              <a:rPr lang="en-US" dirty="0" err="1"/>
              <a:t>optimise</a:t>
            </a:r>
            <a:r>
              <a:rPr lang="en-US" dirty="0"/>
              <a:t> the reuse of data. To achieve this, metadata and data should be well-described so that they can be replicated and/or combined in different settings.</a:t>
            </a:r>
          </a:p>
          <a:p>
            <a:r>
              <a:rPr lang="en-US" b="1" dirty="0">
                <a:hlinkClick r:id="rId15"/>
              </a:rPr>
              <a:t>R1</a:t>
            </a:r>
            <a:r>
              <a:rPr lang="en-US" dirty="0">
                <a:hlinkClick r:id="rId15"/>
              </a:rPr>
              <a:t>. Meta(data) are richly described with a plurality of accurate and relevant attributes</a:t>
            </a:r>
            <a:endParaRPr lang="en-US" dirty="0"/>
          </a:p>
          <a:p>
            <a:r>
              <a:rPr lang="en-US" b="1" dirty="0">
                <a:effectLst/>
                <a:hlinkClick r:id="rId16"/>
              </a:rPr>
              <a:t>R1.1</a:t>
            </a:r>
            <a:r>
              <a:rPr lang="en-US" dirty="0">
                <a:effectLst/>
                <a:hlinkClick r:id="rId16"/>
              </a:rPr>
              <a:t>. (Meta)data are released with a clear and accessible data usage license</a:t>
            </a:r>
            <a:endParaRPr lang="en-US" dirty="0">
              <a:effectLst/>
            </a:endParaRPr>
          </a:p>
          <a:p>
            <a:r>
              <a:rPr lang="en-US" b="1" dirty="0">
                <a:effectLst/>
                <a:hlinkClick r:id="rId17"/>
              </a:rPr>
              <a:t>R1.2</a:t>
            </a:r>
            <a:r>
              <a:rPr lang="en-US" dirty="0">
                <a:effectLst/>
                <a:hlinkClick r:id="rId17"/>
              </a:rPr>
              <a:t>. (Meta)data are associated with detailed provenance</a:t>
            </a:r>
            <a:endParaRPr lang="en-US" dirty="0">
              <a:effectLst/>
            </a:endParaRPr>
          </a:p>
          <a:p>
            <a:r>
              <a:rPr lang="en-US" b="1" dirty="0">
                <a:effectLst/>
                <a:hlinkClick r:id="rId18"/>
              </a:rPr>
              <a:t>R1.3</a:t>
            </a:r>
            <a:r>
              <a:rPr lang="en-US" dirty="0">
                <a:effectLst/>
                <a:hlinkClick r:id="rId18"/>
              </a:rPr>
              <a:t>. (Meta)data meet domain-relevant community standards</a:t>
            </a:r>
            <a:endParaRPr lang="en-US" dirty="0">
              <a:effectLst/>
            </a:endParaRPr>
          </a:p>
          <a:p>
            <a:r>
              <a:rPr lang="en-US" dirty="0"/>
              <a:t>The principles refer to three types of entities: data (or any digital object), metadata (information about that digital object), and infrastructure. For instance, principle F4 defines that both metadata and data are registered or indexed in a searchable resource (the infrastructure component).</a:t>
            </a:r>
          </a:p>
          <a:p>
            <a:endParaRPr lang="en-US" dirty="0"/>
          </a:p>
        </p:txBody>
      </p:sp>
      <p:sp>
        <p:nvSpPr>
          <p:cNvPr id="4" name="Slide Number Placeholder 3"/>
          <p:cNvSpPr>
            <a:spLocks noGrp="1"/>
          </p:cNvSpPr>
          <p:nvPr>
            <p:ph type="sldNum" sz="quarter" idx="10"/>
          </p:nvPr>
        </p:nvSpPr>
        <p:spPr/>
        <p:txBody>
          <a:bodyPr/>
          <a:lstStyle/>
          <a:p>
            <a:fld id="{5D719D3C-956C-0448-983E-B6A309BEC95E}" type="slidenum">
              <a:rPr lang="en-US" smtClean="0"/>
              <a:t>8</a:t>
            </a:fld>
            <a:endParaRPr lang="en-US"/>
          </a:p>
        </p:txBody>
      </p:sp>
    </p:spTree>
    <p:extLst>
      <p:ext uri="{BB962C8B-B14F-4D97-AF65-F5344CB8AC3E}">
        <p14:creationId xmlns:p14="http://schemas.microsoft.com/office/powerpoint/2010/main" val="10053464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Clivar</a:t>
            </a:r>
            <a:r>
              <a:rPr lang="en-US" dirty="0"/>
              <a:t> &amp; Carbon Hydrographic Data Office</a:t>
            </a:r>
          </a:p>
          <a:p>
            <a:endParaRPr lang="en-US" dirty="0"/>
          </a:p>
          <a:p>
            <a:r>
              <a:rPr lang="en-US" dirty="0"/>
              <a:t>Where does your data go so that others can do</a:t>
            </a:r>
            <a:r>
              <a:rPr lang="en-US" baseline="0" dirty="0"/>
              <a:t> analysis/perform your experiment?</a:t>
            </a:r>
            <a:endParaRPr lang="en-US" dirty="0"/>
          </a:p>
          <a:p>
            <a:r>
              <a:rPr lang="en-US" dirty="0"/>
              <a:t>You are responsible for making your data public,</a:t>
            </a:r>
            <a:r>
              <a:rPr lang="en-US" baseline="0" dirty="0"/>
              <a:t> the data centers help you with making your data widely and easily available to the public.</a:t>
            </a:r>
            <a:endParaRPr lang="en-US" dirty="0"/>
          </a:p>
          <a:p>
            <a:r>
              <a:rPr lang="en-US" dirty="0"/>
              <a:t>A short listing of marine</a:t>
            </a:r>
            <a:r>
              <a:rPr lang="en-US" baseline="0" dirty="0"/>
              <a:t> data centers, there are many more in other places.</a:t>
            </a:r>
          </a:p>
          <a:p>
            <a:endParaRPr lang="en-US" baseline="0" dirty="0"/>
          </a:p>
          <a:p>
            <a:r>
              <a:rPr lang="en-US" baseline="0" dirty="0"/>
              <a:t>If you are the data center, are you reaching out enough to your users (submitters and downloaders?)</a:t>
            </a:r>
            <a:endParaRPr lang="en-US" dirty="0"/>
          </a:p>
        </p:txBody>
      </p:sp>
      <p:sp>
        <p:nvSpPr>
          <p:cNvPr id="4" name="Slide Number Placeholder 3"/>
          <p:cNvSpPr>
            <a:spLocks noGrp="1"/>
          </p:cNvSpPr>
          <p:nvPr>
            <p:ph type="sldNum" sz="quarter" idx="10"/>
          </p:nvPr>
        </p:nvSpPr>
        <p:spPr/>
        <p:txBody>
          <a:bodyPr/>
          <a:lstStyle/>
          <a:p>
            <a:fld id="{5D719D3C-956C-0448-983E-B6A309BEC95E}" type="slidenum">
              <a:rPr lang="en-US" smtClean="0"/>
              <a:t>9</a:t>
            </a:fld>
            <a:endParaRPr lang="en-US"/>
          </a:p>
        </p:txBody>
      </p:sp>
    </p:spTree>
    <p:extLst>
      <p:ext uri="{BB962C8B-B14F-4D97-AF65-F5344CB8AC3E}">
        <p14:creationId xmlns:p14="http://schemas.microsoft.com/office/powerpoint/2010/main" val="9308017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anticipate there will be some questions about getting scooped or losing the 'competitive' advantage by releasing code.  </a:t>
            </a:r>
          </a:p>
          <a:p>
            <a:r>
              <a:rPr lang="en-US" dirty="0"/>
              <a:t>It would be helpful for you to talk about how OSS has enabled the efficiency of your science, broadened your community, more collaborations, etc...   </a:t>
            </a:r>
          </a:p>
          <a:p>
            <a:endParaRPr lang="en-US" dirty="0"/>
          </a:p>
        </p:txBody>
      </p:sp>
      <p:sp>
        <p:nvSpPr>
          <p:cNvPr id="4" name="Slide Number Placeholder 3"/>
          <p:cNvSpPr>
            <a:spLocks noGrp="1"/>
          </p:cNvSpPr>
          <p:nvPr>
            <p:ph type="sldNum" sz="quarter" idx="10"/>
          </p:nvPr>
        </p:nvSpPr>
        <p:spPr/>
        <p:txBody>
          <a:bodyPr/>
          <a:lstStyle/>
          <a:p>
            <a:fld id="{5D719D3C-956C-0448-983E-B6A309BEC95E}" type="slidenum">
              <a:rPr lang="en-US" smtClean="0"/>
              <a:t>11</a:t>
            </a:fld>
            <a:endParaRPr lang="en-US"/>
          </a:p>
        </p:txBody>
      </p:sp>
    </p:spTree>
    <p:extLst>
      <p:ext uri="{BB962C8B-B14F-4D97-AF65-F5344CB8AC3E}">
        <p14:creationId xmlns:p14="http://schemas.microsoft.com/office/powerpoint/2010/main" val="11423767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AB5501C5-A68D-B74C-BAE7-65D64773C1E8}" type="datetimeFigureOut">
              <a:rPr lang="en-US" smtClean="0"/>
              <a:t>10/29/19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6E886D-4E9B-9342-A6A2-7B506D79258E}" type="slidenum">
              <a:rPr lang="en-US" smtClean="0"/>
              <a:t>‹#›</a:t>
            </a:fld>
            <a:endParaRPr lang="en-US"/>
          </a:p>
        </p:txBody>
      </p:sp>
    </p:spTree>
    <p:extLst>
      <p:ext uri="{BB962C8B-B14F-4D97-AF65-F5344CB8AC3E}">
        <p14:creationId xmlns:p14="http://schemas.microsoft.com/office/powerpoint/2010/main" val="6432261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B5501C5-A68D-B74C-BAE7-65D64773C1E8}" type="datetimeFigureOut">
              <a:rPr lang="en-US" smtClean="0"/>
              <a:t>10/29/19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6E886D-4E9B-9342-A6A2-7B506D79258E}" type="slidenum">
              <a:rPr lang="en-US" smtClean="0"/>
              <a:t>‹#›</a:t>
            </a:fld>
            <a:endParaRPr lang="en-US"/>
          </a:p>
        </p:txBody>
      </p:sp>
    </p:spTree>
    <p:extLst>
      <p:ext uri="{BB962C8B-B14F-4D97-AF65-F5344CB8AC3E}">
        <p14:creationId xmlns:p14="http://schemas.microsoft.com/office/powerpoint/2010/main" val="10611116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B5501C5-A68D-B74C-BAE7-65D64773C1E8}" type="datetimeFigureOut">
              <a:rPr lang="en-US" smtClean="0"/>
              <a:t>10/29/19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6E886D-4E9B-9342-A6A2-7B506D79258E}" type="slidenum">
              <a:rPr lang="en-US" smtClean="0"/>
              <a:t>‹#›</a:t>
            </a:fld>
            <a:endParaRPr lang="en-US"/>
          </a:p>
        </p:txBody>
      </p:sp>
    </p:spTree>
    <p:extLst>
      <p:ext uri="{BB962C8B-B14F-4D97-AF65-F5344CB8AC3E}">
        <p14:creationId xmlns:p14="http://schemas.microsoft.com/office/powerpoint/2010/main" val="13994313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B5501C5-A68D-B74C-BAE7-65D64773C1E8}" type="datetimeFigureOut">
              <a:rPr lang="en-US" smtClean="0"/>
              <a:t>10/29/19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6E886D-4E9B-9342-A6A2-7B506D79258E}" type="slidenum">
              <a:rPr lang="en-US" smtClean="0"/>
              <a:t>‹#›</a:t>
            </a:fld>
            <a:endParaRPr lang="en-US"/>
          </a:p>
        </p:txBody>
      </p:sp>
    </p:spTree>
    <p:extLst>
      <p:ext uri="{BB962C8B-B14F-4D97-AF65-F5344CB8AC3E}">
        <p14:creationId xmlns:p14="http://schemas.microsoft.com/office/powerpoint/2010/main" val="2687702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B5501C5-A68D-B74C-BAE7-65D64773C1E8}" type="datetimeFigureOut">
              <a:rPr lang="en-US" smtClean="0"/>
              <a:t>10/29/19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6E886D-4E9B-9342-A6A2-7B506D79258E}" type="slidenum">
              <a:rPr lang="en-US" smtClean="0"/>
              <a:t>‹#›</a:t>
            </a:fld>
            <a:endParaRPr lang="en-US"/>
          </a:p>
        </p:txBody>
      </p:sp>
    </p:spTree>
    <p:extLst>
      <p:ext uri="{BB962C8B-B14F-4D97-AF65-F5344CB8AC3E}">
        <p14:creationId xmlns:p14="http://schemas.microsoft.com/office/powerpoint/2010/main" val="10637006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AB5501C5-A68D-B74C-BAE7-65D64773C1E8}" type="datetimeFigureOut">
              <a:rPr lang="en-US" smtClean="0"/>
              <a:t>10/29/19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66E886D-4E9B-9342-A6A2-7B506D79258E}" type="slidenum">
              <a:rPr lang="en-US" smtClean="0"/>
              <a:t>‹#›</a:t>
            </a:fld>
            <a:endParaRPr lang="en-US"/>
          </a:p>
        </p:txBody>
      </p:sp>
    </p:spTree>
    <p:extLst>
      <p:ext uri="{BB962C8B-B14F-4D97-AF65-F5344CB8AC3E}">
        <p14:creationId xmlns:p14="http://schemas.microsoft.com/office/powerpoint/2010/main" val="19621065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B5501C5-A68D-B74C-BAE7-65D64773C1E8}" type="datetimeFigureOut">
              <a:rPr lang="en-US" smtClean="0"/>
              <a:t>10/29/19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66E886D-4E9B-9342-A6A2-7B506D79258E}" type="slidenum">
              <a:rPr lang="en-US" smtClean="0"/>
              <a:t>‹#›</a:t>
            </a:fld>
            <a:endParaRPr lang="en-US"/>
          </a:p>
        </p:txBody>
      </p:sp>
    </p:spTree>
    <p:extLst>
      <p:ext uri="{BB962C8B-B14F-4D97-AF65-F5344CB8AC3E}">
        <p14:creationId xmlns:p14="http://schemas.microsoft.com/office/powerpoint/2010/main" val="3662722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AB5501C5-A68D-B74C-BAE7-65D64773C1E8}" type="datetimeFigureOut">
              <a:rPr lang="en-US" smtClean="0"/>
              <a:t>10/29/19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66E886D-4E9B-9342-A6A2-7B506D79258E}" type="slidenum">
              <a:rPr lang="en-US" smtClean="0"/>
              <a:t>‹#›</a:t>
            </a:fld>
            <a:endParaRPr lang="en-US"/>
          </a:p>
        </p:txBody>
      </p:sp>
    </p:spTree>
    <p:extLst>
      <p:ext uri="{BB962C8B-B14F-4D97-AF65-F5344CB8AC3E}">
        <p14:creationId xmlns:p14="http://schemas.microsoft.com/office/powerpoint/2010/main" val="12499432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B5501C5-A68D-B74C-BAE7-65D64773C1E8}" type="datetimeFigureOut">
              <a:rPr lang="en-US" smtClean="0"/>
              <a:t>10/29/19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66E886D-4E9B-9342-A6A2-7B506D79258E}" type="slidenum">
              <a:rPr lang="en-US" smtClean="0"/>
              <a:t>‹#›</a:t>
            </a:fld>
            <a:endParaRPr lang="en-US"/>
          </a:p>
        </p:txBody>
      </p:sp>
    </p:spTree>
    <p:extLst>
      <p:ext uri="{BB962C8B-B14F-4D97-AF65-F5344CB8AC3E}">
        <p14:creationId xmlns:p14="http://schemas.microsoft.com/office/powerpoint/2010/main" val="11103610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B5501C5-A68D-B74C-BAE7-65D64773C1E8}" type="datetimeFigureOut">
              <a:rPr lang="en-US" smtClean="0"/>
              <a:t>10/29/19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66E886D-4E9B-9342-A6A2-7B506D79258E}" type="slidenum">
              <a:rPr lang="en-US" smtClean="0"/>
              <a:t>‹#›</a:t>
            </a:fld>
            <a:endParaRPr lang="en-US"/>
          </a:p>
        </p:txBody>
      </p:sp>
    </p:spTree>
    <p:extLst>
      <p:ext uri="{BB962C8B-B14F-4D97-AF65-F5344CB8AC3E}">
        <p14:creationId xmlns:p14="http://schemas.microsoft.com/office/powerpoint/2010/main" val="2054429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B5501C5-A68D-B74C-BAE7-65D64773C1E8}" type="datetimeFigureOut">
              <a:rPr lang="en-US" smtClean="0"/>
              <a:t>10/29/19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66E886D-4E9B-9342-A6A2-7B506D79258E}" type="slidenum">
              <a:rPr lang="en-US" smtClean="0"/>
              <a:t>‹#›</a:t>
            </a:fld>
            <a:endParaRPr lang="en-US"/>
          </a:p>
        </p:txBody>
      </p:sp>
    </p:spTree>
    <p:extLst>
      <p:ext uri="{BB962C8B-B14F-4D97-AF65-F5344CB8AC3E}">
        <p14:creationId xmlns:p14="http://schemas.microsoft.com/office/powerpoint/2010/main" val="18741122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B5501C5-A68D-B74C-BAE7-65D64773C1E8}" type="datetimeFigureOut">
              <a:rPr lang="en-US" smtClean="0"/>
              <a:t>10/29/19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66E886D-4E9B-9342-A6A2-7B506D79258E}" type="slidenum">
              <a:rPr lang="en-US" smtClean="0"/>
              <a:t>‹#›</a:t>
            </a:fld>
            <a:endParaRPr lang="en-US"/>
          </a:p>
        </p:txBody>
      </p:sp>
    </p:spTree>
    <p:extLst>
      <p:ext uri="{BB962C8B-B14F-4D97-AF65-F5344CB8AC3E}">
        <p14:creationId xmlns:p14="http://schemas.microsoft.com/office/powerpoint/2010/main" val="16035915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www.python.org/dev/peps/pep-0020/"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hyperlink" Target="https://zarr.readthedocs.io/en/stable/" TargetMode="External"/><Relationship Id="rId7" Type="http://schemas.openxmlformats.org/officeDocument/2006/relationships/image" Target="../media/image22.png"/><Relationship Id="rId2" Type="http://schemas.openxmlformats.org/officeDocument/2006/relationships/hyperlink" Target="https://portal.hdfgroup.org/display/HDF5/HDF5" TargetMode="External"/><Relationship Id="rId1" Type="http://schemas.openxmlformats.org/officeDocument/2006/relationships/slideLayout" Target="../slideLayouts/slideLayout2.xml"/><Relationship Id="rId6" Type="http://schemas.openxmlformats.org/officeDocument/2006/relationships/image" Target="../media/image21.jpeg"/><Relationship Id="rId5" Type="http://schemas.openxmlformats.org/officeDocument/2006/relationships/hyperlink" Target="https://www.bodc.ac.uk/resources/vocabularies/" TargetMode="External"/><Relationship Id="rId4" Type="http://schemas.openxmlformats.org/officeDocument/2006/relationships/hyperlink" Target="http://cfconventions.org/standard-names.html"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https://docs.conda.io/en/latest/miniconda.html" TargetMode="External"/><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hyperlink" Target="https://www.docker.com/" TargetMode="External"/><Relationship Id="rId4" Type="http://schemas.openxmlformats.org/officeDocument/2006/relationships/hyperlink" Target="https://conda-forge.org/" TargetMode="External"/></Relationships>
</file>

<file path=ppt/slides/_rels/slide15.xml.rels><?xml version="1.0" encoding="UTF-8" standalone="yes"?>
<Relationships xmlns="http://schemas.openxmlformats.org/package/2006/relationships"><Relationship Id="rId3" Type="http://schemas.openxmlformats.org/officeDocument/2006/relationships/hyperlink" Target="https://colab.research.google.com/" TargetMode="External"/><Relationship Id="rId2" Type="http://schemas.openxmlformats.org/officeDocument/2006/relationships/hyperlink" Target="https://mybinder.org/" TargetMode="Externa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hyperlink" Target="https://blog.jupyter.org/binder-with-zenodo-af68ed6648a6" TargetMode="External"/></Relationships>
</file>

<file path=ppt/slides/_rels/slide16.xml.rels><?xml version="1.0" encoding="UTF-8" standalone="yes"?>
<Relationships xmlns="http://schemas.openxmlformats.org/package/2006/relationships"><Relationship Id="rId3" Type="http://schemas.openxmlformats.org/officeDocument/2006/relationships/hyperlink" Target="https://www.atlassian.com/git/tutorials" TargetMode="External"/><Relationship Id="rId2" Type="http://schemas.openxmlformats.org/officeDocument/2006/relationships/image" Target="../media/image28.gif"/><Relationship Id="rId1" Type="http://schemas.openxmlformats.org/officeDocument/2006/relationships/slideLayout" Target="../slideLayouts/slideLayout2.xml"/><Relationship Id="rId4" Type="http://schemas.openxmlformats.org/officeDocument/2006/relationships/hyperlink" Target="https://www.github.com/" TargetMode="External"/></Relationships>
</file>

<file path=ppt/slides/_rels/slide17.xml.rels><?xml version="1.0" encoding="UTF-8" standalone="yes"?>
<Relationships xmlns="http://schemas.openxmlformats.org/package/2006/relationships"><Relationship Id="rId3" Type="http://schemas.openxmlformats.org/officeDocument/2006/relationships/hyperlink" Target="https://github.com/psf/black" TargetMode="External"/><Relationship Id="rId2" Type="http://schemas.openxmlformats.org/officeDocument/2006/relationships/image" Target="../media/image29.png"/><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hyperlink" Target="https://github.com/timothycrosley/isort" TargetMode="External"/></Relationships>
</file>

<file path=ppt/slides/_rels/slide18.xml.rels><?xml version="1.0" encoding="UTF-8" standalone="yes"?>
<Relationships xmlns="http://schemas.openxmlformats.org/package/2006/relationships"><Relationship Id="rId3" Type="http://schemas.openxmlformats.org/officeDocument/2006/relationships/hyperlink" Target="http://vocab.nerc.ac.uk/collection/P01/current/TEMPP681" TargetMode="External"/><Relationship Id="rId2" Type="http://schemas.openxmlformats.org/officeDocument/2006/relationships/hyperlink" Target="http://cfconventions.org/standard-names.html" TargetMode="External"/><Relationship Id="rId1" Type="http://schemas.openxmlformats.org/officeDocument/2006/relationships/slideLayout" Target="../slideLayouts/slideLayout2.xml"/><Relationship Id="rId6" Type="http://schemas.openxmlformats.org/officeDocument/2006/relationships/hyperlink" Target="https://www.bodc.ac.uk/resources/vocabularies/" TargetMode="External"/><Relationship Id="rId5" Type="http://schemas.openxmlformats.org/officeDocument/2006/relationships/hyperlink" Target="https://www.bodc.ac.uk/resources/vocabularies/seavox/" TargetMode="External"/><Relationship Id="rId4" Type="http://schemas.openxmlformats.org/officeDocument/2006/relationships/hyperlink" Target="http://vocab.nerc.ac.uk/collection/P01/current/TMESOT01" TargetMode="External"/></Relationships>
</file>

<file path=ppt/slides/_rels/slide19.xml.rels><?xml version="1.0" encoding="UTF-8" standalone="yes"?>
<Relationships xmlns="http://schemas.openxmlformats.org/package/2006/relationships"><Relationship Id="rId3" Type="http://schemas.openxmlformats.org/officeDocument/2006/relationships/hyperlink" Target="http://google.github.io/styleguide/pyguide.html" TargetMode="External"/><Relationship Id="rId7" Type="http://schemas.openxmlformats.org/officeDocument/2006/relationships/image" Target="../media/image32.png"/><Relationship Id="rId2" Type="http://schemas.openxmlformats.org/officeDocument/2006/relationships/hyperlink" Target="https://numpydoc.readthedocs.io/en/latest/format.html" TargetMode="Externa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hyperlink" Target="https://readthedocs.org/" TargetMode="External"/><Relationship Id="rId4" Type="http://schemas.openxmlformats.org/officeDocument/2006/relationships/hyperlink" Target="http://www.sphinx-doc.org/en/master/"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3.png"/><Relationship Id="rId7" Type="http://schemas.openxmlformats.org/officeDocument/2006/relationships/image" Target="../media/image34.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hyperlink" Target="https://docs.pytest.org/en/latest/" TargetMode="External"/><Relationship Id="rId5" Type="http://schemas.openxmlformats.org/officeDocument/2006/relationships/hyperlink" Target="https://pre-commit.com/" TargetMode="External"/><Relationship Id="rId4" Type="http://schemas.openxmlformats.org/officeDocument/2006/relationships/hyperlink" Target="https://packaging.python.org/" TargetMode="External"/></Relationships>
</file>

<file path=ppt/slides/_rels/slide21.xml.rels><?xml version="1.0" encoding="UTF-8" standalone="yes"?>
<Relationships xmlns="http://schemas.openxmlformats.org/package/2006/relationships"><Relationship Id="rId8" Type="http://schemas.openxmlformats.org/officeDocument/2006/relationships/hyperlink" Target="https://en.wikipedia.org/wiki/Copyright_status_of_works_by_the_federal_government_of_the_United_States#The_Copyright_Act_of_1976" TargetMode="External"/><Relationship Id="rId3" Type="http://schemas.openxmlformats.org/officeDocument/2006/relationships/hyperlink" Target="https://choosealicense.com/" TargetMode="External"/><Relationship Id="rId7" Type="http://schemas.openxmlformats.org/officeDocument/2006/relationships/hyperlink" Target="http://www.gnu.org/licenses/fdl-1.3.en.html" TargetMode="External"/><Relationship Id="rId12" Type="http://schemas.openxmlformats.org/officeDocument/2006/relationships/hyperlink" Target="https://doi.org/10.1371/journal.pcbi.1002598.g002"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hyperlink" Target="https://creativecommons.org/licenses/by/4.0/" TargetMode="External"/><Relationship Id="rId11" Type="http://schemas.openxmlformats.org/officeDocument/2006/relationships/image" Target="../media/image36.png"/><Relationship Id="rId5" Type="http://schemas.openxmlformats.org/officeDocument/2006/relationships/hyperlink" Target="http://opendatacommons.org/licenses/by/1.0/" TargetMode="External"/><Relationship Id="rId10" Type="http://schemas.openxmlformats.org/officeDocument/2006/relationships/hyperlink" Target="https://help.github.com/en/articles/licensing-a-repository#what-happens-if-i-dont-choose-a-license" TargetMode="External"/><Relationship Id="rId4" Type="http://schemas.openxmlformats.org/officeDocument/2006/relationships/hyperlink" Target="https://project-open-data.cio.gov/open-licenses/" TargetMode="External"/><Relationship Id="rId9" Type="http://schemas.openxmlformats.org/officeDocument/2006/relationships/hyperlink" Target="https://www.nsf.gov/data/" TargetMode="External"/></Relationships>
</file>

<file path=ppt/slides/_rels/slide22.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hyperlink" Target="https://guides.github.com/activities/citable-code/" TargetMode="External"/><Relationship Id="rId7" Type="http://schemas.openxmlformats.org/officeDocument/2006/relationships/image" Target="../media/image38.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hyperlink" Target="https://www.zenodo.org/" TargetMode="External"/><Relationship Id="rId5" Type="http://schemas.openxmlformats.org/officeDocument/2006/relationships/image" Target="../media/image37.gif"/><Relationship Id="rId4" Type="http://schemas.openxmlformats.org/officeDocument/2006/relationships/hyperlink" Target="https://datacite.org/members.html" TargetMode="External"/></Relationships>
</file>

<file path=ppt/slides/_rels/slide23.xml.rels><?xml version="1.0" encoding="UTF-8" standalone="yes"?>
<Relationships xmlns="http://schemas.openxmlformats.org/package/2006/relationships"><Relationship Id="rId3" Type="http://schemas.openxmlformats.org/officeDocument/2006/relationships/hyperlink" Target="https://doi.org/10.5281/zenodo.1256998" TargetMode="External"/><Relationship Id="rId7" Type="http://schemas.openxmlformats.org/officeDocument/2006/relationships/image" Target="../media/image38.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hyperlink" Target="https://www.zenodo.org/" TargetMode="External"/><Relationship Id="rId5" Type="http://schemas.openxmlformats.org/officeDocument/2006/relationships/image" Target="../media/image37.gif"/><Relationship Id="rId4" Type="http://schemas.openxmlformats.org/officeDocument/2006/relationships/hyperlink" Target="https://citation.crosscite.org/" TargetMode="Externa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www.nature.com/articles/s41586-018-0651-8"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hyperlink" Target="http://www.realclimate.org/index.php/archives/2018/11/resplandy-et-al-correction-and-response/" TargetMode="External"/></Relationships>
</file>

<file path=ppt/slides/_rels/slide4.xml.rels><?xml version="1.0" encoding="UTF-8" standalone="yes"?>
<Relationships xmlns="http://schemas.openxmlformats.org/package/2006/relationships"><Relationship Id="rId3" Type="http://schemas.openxmlformats.org/officeDocument/2006/relationships/hyperlink" Target="https://doi.org/10.3389/fninf.2017.00076"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hyperlink" Target="https://www.oceanbestpractices.org/" TargetMode="External"/><Relationship Id="rId13" Type="http://schemas.openxmlformats.org/officeDocument/2006/relationships/image" Target="../media/image4.png"/><Relationship Id="rId18" Type="http://schemas.openxmlformats.org/officeDocument/2006/relationships/image" Target="../media/image9.png"/><Relationship Id="rId3" Type="http://schemas.openxmlformats.org/officeDocument/2006/relationships/image" Target="../media/image2.png"/><Relationship Id="rId7" Type="http://schemas.openxmlformats.org/officeDocument/2006/relationships/hyperlink" Target="https://www.force11.org/group/fairgroup/fairprinciples" TargetMode="External"/><Relationship Id="rId12" Type="http://schemas.openxmlformats.org/officeDocument/2006/relationships/image" Target="../media/image3.png"/><Relationship Id="rId17" Type="http://schemas.openxmlformats.org/officeDocument/2006/relationships/image" Target="../media/image8.png"/><Relationship Id="rId2" Type="http://schemas.openxmlformats.org/officeDocument/2006/relationships/notesSlide" Target="../notesSlides/notesSlide4.xml"/><Relationship Id="rId16" Type="http://schemas.openxmlformats.org/officeDocument/2006/relationships/image" Target="../media/image7.tif"/><Relationship Id="rId1" Type="http://schemas.openxmlformats.org/officeDocument/2006/relationships/slideLayout" Target="../slideLayouts/slideLayout2.xml"/><Relationship Id="rId6" Type="http://schemas.openxmlformats.org/officeDocument/2006/relationships/hyperlink" Target="https://www.earthcube.org/" TargetMode="External"/><Relationship Id="rId11" Type="http://schemas.openxmlformats.org/officeDocument/2006/relationships/hyperlink" Target="https://www.force11.org/" TargetMode="External"/><Relationship Id="rId5" Type="http://schemas.openxmlformats.org/officeDocument/2006/relationships/hyperlink" Target="https://www.rd-alliance.org/" TargetMode="External"/><Relationship Id="rId15" Type="http://schemas.openxmlformats.org/officeDocument/2006/relationships/image" Target="../media/image6.png"/><Relationship Id="rId10" Type="http://schemas.openxmlformats.org/officeDocument/2006/relationships/hyperlink" Target="https://www.iedadata.org/" TargetMode="External"/><Relationship Id="rId4" Type="http://schemas.openxmlformats.org/officeDocument/2006/relationships/hyperlink" Target="https://www.esipfed.org/" TargetMode="External"/><Relationship Id="rId9" Type="http://schemas.openxmlformats.org/officeDocument/2006/relationships/hyperlink" Target="https://www.dataone.org/" TargetMode="External"/><Relationship Id="rId14" Type="http://schemas.openxmlformats.org/officeDocument/2006/relationships/image" Target="../media/image5.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www.go-fair.org/"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hyperlink" Target="https://www.go-fair.org/fair-principles/" TargetMode="Externa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8" Type="http://schemas.openxmlformats.org/officeDocument/2006/relationships/hyperlink" Target="https://www.rvdata.us/" TargetMode="External"/><Relationship Id="rId13" Type="http://schemas.openxmlformats.org/officeDocument/2006/relationships/image" Target="../media/image14.png"/><Relationship Id="rId18" Type="http://schemas.openxmlformats.org/officeDocument/2006/relationships/image" Target="../media/image17.png"/><Relationship Id="rId3" Type="http://schemas.openxmlformats.org/officeDocument/2006/relationships/image" Target="../media/image10.jpeg"/><Relationship Id="rId7" Type="http://schemas.openxmlformats.org/officeDocument/2006/relationships/image" Target="../media/image11.png"/><Relationship Id="rId12" Type="http://schemas.openxmlformats.org/officeDocument/2006/relationships/hyperlink" Target="https://www.bco-dmo.org/" TargetMode="External"/><Relationship Id="rId17" Type="http://schemas.openxmlformats.org/officeDocument/2006/relationships/image" Target="../media/image16.png"/><Relationship Id="rId2" Type="http://schemas.openxmlformats.org/officeDocument/2006/relationships/notesSlide" Target="../notesSlides/notesSlide8.xml"/><Relationship Id="rId16" Type="http://schemas.openxmlformats.org/officeDocument/2006/relationships/hyperlink" Target="https://www.bodc.ac.uk/" TargetMode="External"/><Relationship Id="rId20"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hyperlink" Target="https://www.ncei.noaa.gov/" TargetMode="External"/><Relationship Id="rId11" Type="http://schemas.openxmlformats.org/officeDocument/2006/relationships/image" Target="../media/image13.png"/><Relationship Id="rId5" Type="http://schemas.openxmlformats.org/officeDocument/2006/relationships/hyperlink" Target="https://github.com/cchdo/hydro" TargetMode="External"/><Relationship Id="rId15" Type="http://schemas.openxmlformats.org/officeDocument/2006/relationships/image" Target="../media/image15.png"/><Relationship Id="rId10" Type="http://schemas.openxmlformats.org/officeDocument/2006/relationships/hyperlink" Target="https://mdc.coaps.fsu.edu/" TargetMode="External"/><Relationship Id="rId19" Type="http://schemas.openxmlformats.org/officeDocument/2006/relationships/hyperlink" Target="https://podaac.jpl.nasa.gov/" TargetMode="External"/><Relationship Id="rId4" Type="http://schemas.openxmlformats.org/officeDocument/2006/relationships/hyperlink" Target="https://www.nsf.gov/geo/oce/oce-data-sample-repository-list.jsp" TargetMode="External"/><Relationship Id="rId9" Type="http://schemas.openxmlformats.org/officeDocument/2006/relationships/image" Target="../media/image12.png"/><Relationship Id="rId14" Type="http://schemas.openxmlformats.org/officeDocument/2006/relationships/hyperlink" Target="https://cchdo.ucsd.edu/"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2441643"/>
            <a:ext cx="12192000" cy="1068320"/>
          </a:xfrm>
        </p:spPr>
        <p:txBody>
          <a:bodyPr>
            <a:normAutofit/>
          </a:bodyPr>
          <a:lstStyle/>
          <a:p>
            <a:r>
              <a:rPr lang="en-US" sz="6600" dirty="0">
                <a:solidFill>
                  <a:schemeClr val="bg1"/>
                </a:solidFill>
              </a:rPr>
              <a:t>(Digital) Reproducible Science</a:t>
            </a:r>
          </a:p>
        </p:txBody>
      </p:sp>
      <p:sp>
        <p:nvSpPr>
          <p:cNvPr id="3" name="Subtitle 2"/>
          <p:cNvSpPr>
            <a:spLocks noGrp="1"/>
          </p:cNvSpPr>
          <p:nvPr>
            <p:ph type="subTitle" idx="1"/>
          </p:nvPr>
        </p:nvSpPr>
        <p:spPr>
          <a:xfrm>
            <a:off x="1524000" y="2076773"/>
            <a:ext cx="9144000" cy="2712204"/>
          </a:xfrm>
        </p:spPr>
        <p:txBody>
          <a:bodyPr>
            <a:normAutofit/>
          </a:bodyPr>
          <a:lstStyle/>
          <a:p>
            <a:r>
              <a:rPr lang="en-US" sz="4400" b="1" dirty="0">
                <a:latin typeface="Avenir Roman" panose="02000503020000020003" pitchFamily="2" charset="0"/>
              </a:rPr>
              <a:t>Reproducible Science</a:t>
            </a:r>
          </a:p>
          <a:p>
            <a:endParaRPr lang="en-US" sz="4400" b="1" dirty="0">
              <a:latin typeface="Avenir Roman" panose="02000503020000020003" pitchFamily="2" charset="0"/>
            </a:endParaRPr>
          </a:p>
          <a:p>
            <a:r>
              <a:rPr lang="en-US" sz="3200" dirty="0">
                <a:latin typeface="Avenir Roman" panose="02000503020000020003" pitchFamily="2" charset="0"/>
              </a:rPr>
              <a:t>Amanda Tan, Joseph Gum</a:t>
            </a:r>
          </a:p>
          <a:p>
            <a:r>
              <a:rPr lang="en-US" sz="3200" dirty="0">
                <a:latin typeface="Avenir Roman" panose="02000503020000020003" pitchFamily="2" charset="0"/>
              </a:rPr>
              <a:t>OCEANS 2020</a:t>
            </a:r>
          </a:p>
        </p:txBody>
      </p:sp>
    </p:spTree>
    <p:extLst>
      <p:ext uri="{BB962C8B-B14F-4D97-AF65-F5344CB8AC3E}">
        <p14:creationId xmlns:p14="http://schemas.microsoft.com/office/powerpoint/2010/main" val="10012596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Lets see what some people have said about software, data before:</a:t>
            </a:r>
          </a:p>
        </p:txBody>
      </p:sp>
      <p:pic>
        <p:nvPicPr>
          <p:cNvPr id="4" name="Content Placeholder 3"/>
          <p:cNvPicPr>
            <a:picLocks noGrp="1" noChangeAspect="1"/>
          </p:cNvPicPr>
          <p:nvPr>
            <p:ph idx="1"/>
          </p:nvPr>
        </p:nvPicPr>
        <p:blipFill rotWithShape="1">
          <a:blip r:embed="rId2">
            <a:extLst>
              <a:ext uri="{28A0092B-C50C-407E-A947-70E740481C1C}">
                <a14:useLocalDpi xmlns:a14="http://schemas.microsoft.com/office/drawing/2010/main" val="0"/>
              </a:ext>
            </a:extLst>
          </a:blip>
          <a:srcRect t="5192" b="5251"/>
          <a:stretch/>
        </p:blipFill>
        <p:spPr>
          <a:xfrm>
            <a:off x="6234537" y="2035065"/>
            <a:ext cx="5957463" cy="3334602"/>
          </a:xfrm>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t="5303" r="137" b="5224"/>
          <a:stretch/>
        </p:blipFill>
        <p:spPr>
          <a:xfrm>
            <a:off x="280427" y="2035064"/>
            <a:ext cx="5955003" cy="3334603"/>
          </a:xfrm>
          <a:prstGeom prst="rect">
            <a:avLst/>
          </a:prstGeom>
        </p:spPr>
      </p:pic>
    </p:spTree>
    <p:extLst>
      <p:ext uri="{BB962C8B-B14F-4D97-AF65-F5344CB8AC3E}">
        <p14:creationId xmlns:p14="http://schemas.microsoft.com/office/powerpoint/2010/main" val="16431069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latin typeface="Avenir Roman" panose="02000503020000020003" pitchFamily="2" charset="0"/>
              </a:rPr>
              <a:t>Arguments for Open Source</a:t>
            </a:r>
          </a:p>
        </p:txBody>
      </p:sp>
      <p:sp>
        <p:nvSpPr>
          <p:cNvPr id="3" name="Content Placeholder 2"/>
          <p:cNvSpPr>
            <a:spLocks noGrp="1"/>
          </p:cNvSpPr>
          <p:nvPr>
            <p:ph idx="1"/>
          </p:nvPr>
        </p:nvSpPr>
        <p:spPr>
          <a:xfrm>
            <a:off x="838200" y="1690688"/>
            <a:ext cx="10515600" cy="5167312"/>
          </a:xfrm>
        </p:spPr>
        <p:txBody>
          <a:bodyPr>
            <a:normAutofit/>
          </a:bodyPr>
          <a:lstStyle/>
          <a:p>
            <a:pPr>
              <a:lnSpc>
                <a:spcPct val="110000"/>
              </a:lnSpc>
            </a:pPr>
            <a:r>
              <a:rPr lang="en-US" dirty="0">
                <a:latin typeface="Avenir Roman" panose="02000503020000020003" pitchFamily="2" charset="0"/>
              </a:rPr>
              <a:t>Open Source means open to collaboration, distributed efforts:</a:t>
            </a:r>
          </a:p>
          <a:p>
            <a:pPr lvl="1">
              <a:lnSpc>
                <a:spcPct val="110000"/>
              </a:lnSpc>
            </a:pPr>
            <a:r>
              <a:rPr lang="en-US" dirty="0">
                <a:latin typeface="Avenir Roman" panose="02000503020000020003" pitchFamily="2" charset="0"/>
              </a:rPr>
              <a:t>New opportunities for unknown collaborators to join</a:t>
            </a:r>
          </a:p>
          <a:p>
            <a:pPr lvl="1">
              <a:lnSpc>
                <a:spcPct val="110000"/>
              </a:lnSpc>
            </a:pPr>
            <a:r>
              <a:rPr lang="en-US" dirty="0">
                <a:latin typeface="Avenir Roman" panose="02000503020000020003" pitchFamily="2" charset="0"/>
              </a:rPr>
              <a:t>Distributed costs </a:t>
            </a:r>
            <a:r>
              <a:rPr lang="mr-IN" dirty="0">
                <a:latin typeface="Avenir Roman" panose="02000503020000020003" pitchFamily="2" charset="0"/>
              </a:rPr>
              <a:t>–</a:t>
            </a:r>
            <a:r>
              <a:rPr lang="en-US" dirty="0">
                <a:latin typeface="Avenir Roman" panose="02000503020000020003" pitchFamily="2" charset="0"/>
              </a:rPr>
              <a:t> instead of one project funding 1 FTE, 4 projects funding 0.3 FTEs</a:t>
            </a:r>
          </a:p>
          <a:p>
            <a:pPr lvl="1">
              <a:lnSpc>
                <a:spcPct val="110000"/>
              </a:lnSpc>
            </a:pPr>
            <a:r>
              <a:rPr lang="en-US" dirty="0">
                <a:latin typeface="Avenir Roman" panose="02000503020000020003" pitchFamily="2" charset="0"/>
              </a:rPr>
              <a:t>Redundancy in maintenance </a:t>
            </a:r>
            <a:r>
              <a:rPr lang="mr-IN" dirty="0">
                <a:latin typeface="Avenir Roman" panose="02000503020000020003" pitchFamily="2" charset="0"/>
              </a:rPr>
              <a:t>–</a:t>
            </a:r>
            <a:r>
              <a:rPr lang="en-US" dirty="0">
                <a:latin typeface="Avenir Roman" panose="02000503020000020003" pitchFamily="2" charset="0"/>
              </a:rPr>
              <a:t> One person on holiday, retiring, etc. does not bring the entire project down</a:t>
            </a:r>
          </a:p>
          <a:p>
            <a:pPr lvl="1">
              <a:lnSpc>
                <a:spcPct val="110000"/>
              </a:lnSpc>
            </a:pPr>
            <a:r>
              <a:rPr lang="en-US" dirty="0">
                <a:latin typeface="Avenir Roman" panose="02000503020000020003" pitchFamily="2" charset="0"/>
              </a:rPr>
              <a:t>Easier hiring </a:t>
            </a:r>
            <a:r>
              <a:rPr lang="mr-IN" dirty="0">
                <a:latin typeface="Avenir Roman" panose="02000503020000020003" pitchFamily="2" charset="0"/>
              </a:rPr>
              <a:t>–</a:t>
            </a:r>
            <a:r>
              <a:rPr lang="en-US" dirty="0">
                <a:latin typeface="Avenir Roman" panose="02000503020000020003" pitchFamily="2" charset="0"/>
              </a:rPr>
              <a:t> pay other maintainers to add new features, find other developers working on similar projects able to add to the </a:t>
            </a:r>
            <a:r>
              <a:rPr lang="en-US" dirty="0" err="1">
                <a:latin typeface="Avenir Roman" panose="02000503020000020003" pitchFamily="2" charset="0"/>
              </a:rPr>
              <a:t>softwareJournals</a:t>
            </a:r>
            <a:r>
              <a:rPr lang="en-US" dirty="0">
                <a:latin typeface="Avenir Roman" panose="02000503020000020003" pitchFamily="2" charset="0"/>
              </a:rPr>
              <a:t> and repositories are moving towards mandated shared code and data </a:t>
            </a:r>
            <a:r>
              <a:rPr lang="mr-IN" dirty="0">
                <a:latin typeface="Avenir Roman" panose="02000503020000020003" pitchFamily="2" charset="0"/>
              </a:rPr>
              <a:t>–</a:t>
            </a:r>
            <a:r>
              <a:rPr lang="en-US" dirty="0">
                <a:latin typeface="Avenir Roman" panose="02000503020000020003" pitchFamily="2" charset="0"/>
              </a:rPr>
              <a:t> move ahead of the curve early</a:t>
            </a:r>
          </a:p>
          <a:p>
            <a:pPr lvl="1">
              <a:lnSpc>
                <a:spcPct val="110000"/>
              </a:lnSpc>
            </a:pPr>
            <a:r>
              <a:rPr lang="en-US" dirty="0">
                <a:latin typeface="Avenir Roman" panose="02000503020000020003" pitchFamily="2" charset="0"/>
              </a:rPr>
              <a:t>Example: The </a:t>
            </a:r>
            <a:r>
              <a:rPr lang="en-US" dirty="0" err="1">
                <a:latin typeface="Avenir Roman" panose="02000503020000020003" pitchFamily="2" charset="0"/>
              </a:rPr>
              <a:t>Pangeo</a:t>
            </a:r>
            <a:r>
              <a:rPr lang="en-US" dirty="0">
                <a:latin typeface="Avenir Roman" panose="02000503020000020003" pitchFamily="2" charset="0"/>
              </a:rPr>
              <a:t> Project</a:t>
            </a:r>
          </a:p>
          <a:p>
            <a:pPr lvl="1"/>
            <a:endParaRPr lang="en-US" dirty="0"/>
          </a:p>
        </p:txBody>
      </p:sp>
    </p:spTree>
    <p:extLst>
      <p:ext uri="{BB962C8B-B14F-4D97-AF65-F5344CB8AC3E}">
        <p14:creationId xmlns:p14="http://schemas.microsoft.com/office/powerpoint/2010/main" val="3701318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997" y="365125"/>
            <a:ext cx="11065790" cy="1325563"/>
          </a:xfrm>
        </p:spPr>
        <p:txBody>
          <a:bodyPr/>
          <a:lstStyle/>
          <a:p>
            <a:pPr algn="ctr"/>
            <a:r>
              <a:rPr lang="en-US" b="1" dirty="0">
                <a:latin typeface="Avenir Roman" panose="02000503020000020003" pitchFamily="2" charset="0"/>
              </a:rPr>
              <a:t>How do we standardize our coding practices?</a:t>
            </a:r>
          </a:p>
        </p:txBody>
      </p:sp>
      <p:sp>
        <p:nvSpPr>
          <p:cNvPr id="3" name="Content Placeholder 2"/>
          <p:cNvSpPr>
            <a:spLocks noGrp="1"/>
          </p:cNvSpPr>
          <p:nvPr>
            <p:ph idx="1"/>
          </p:nvPr>
        </p:nvSpPr>
        <p:spPr>
          <a:xfrm>
            <a:off x="838200" y="1903115"/>
            <a:ext cx="10723536" cy="4351338"/>
          </a:xfrm>
        </p:spPr>
        <p:txBody>
          <a:bodyPr>
            <a:normAutofit fontScale="77500" lnSpcReduction="20000"/>
          </a:bodyPr>
          <a:lstStyle/>
          <a:p>
            <a:r>
              <a:rPr lang="en-US" dirty="0">
                <a:latin typeface="Avenir Roman" panose="02000503020000020003" pitchFamily="2" charset="0"/>
                <a:hlinkClick r:id="rId3"/>
              </a:rPr>
              <a:t>PEP-20</a:t>
            </a:r>
            <a:r>
              <a:rPr lang="en-US" dirty="0">
                <a:latin typeface="Avenir Roman" panose="02000503020000020003" pitchFamily="2" charset="0"/>
              </a:rPr>
              <a:t>, The Zen of Python</a:t>
            </a:r>
          </a:p>
          <a:p>
            <a:r>
              <a:rPr lang="en-US" dirty="0">
                <a:latin typeface="Avenir Roman" panose="02000503020000020003" pitchFamily="2" charset="0"/>
              </a:rPr>
              <a:t>More people following the same practices </a:t>
            </a:r>
            <a:r>
              <a:rPr lang="mr-IN" dirty="0">
                <a:latin typeface="Avenir Roman" panose="02000503020000020003" pitchFamily="2" charset="0"/>
              </a:rPr>
              <a:t>–</a:t>
            </a:r>
            <a:r>
              <a:rPr lang="en-US" dirty="0">
                <a:latin typeface="Avenir Roman" panose="02000503020000020003" pitchFamily="2" charset="0"/>
              </a:rPr>
              <a:t> easier to share code!</a:t>
            </a:r>
          </a:p>
          <a:p>
            <a:r>
              <a:rPr lang="en-US" dirty="0">
                <a:latin typeface="Avenir Roman" panose="02000503020000020003" pitchFamily="2" charset="0"/>
              </a:rPr>
              <a:t>Software tools to help write opinionated Python</a:t>
            </a:r>
          </a:p>
          <a:p>
            <a:pPr lvl="1"/>
            <a:r>
              <a:rPr lang="en-US" sz="2800" dirty="0" err="1">
                <a:latin typeface="Avenir Roman" panose="02000503020000020003" pitchFamily="2" charset="0"/>
              </a:rPr>
              <a:t>Conda</a:t>
            </a:r>
            <a:r>
              <a:rPr lang="en-US" sz="2800" dirty="0">
                <a:latin typeface="Avenir Roman" panose="02000503020000020003" pitchFamily="2" charset="0"/>
              </a:rPr>
              <a:t>/</a:t>
            </a:r>
            <a:r>
              <a:rPr lang="en-US" sz="2800" dirty="0" err="1">
                <a:latin typeface="Avenir Roman" panose="02000503020000020003" pitchFamily="2" charset="0"/>
              </a:rPr>
              <a:t>Conda</a:t>
            </a:r>
            <a:r>
              <a:rPr lang="en-US" sz="2800" dirty="0">
                <a:latin typeface="Avenir Roman" panose="02000503020000020003" pitchFamily="2" charset="0"/>
              </a:rPr>
              <a:t>-forge</a:t>
            </a:r>
          </a:p>
          <a:p>
            <a:pPr lvl="1"/>
            <a:r>
              <a:rPr lang="en-US" sz="2800" dirty="0">
                <a:latin typeface="Avenir Roman" panose="02000503020000020003" pitchFamily="2" charset="0"/>
              </a:rPr>
              <a:t>Black – code formatted</a:t>
            </a:r>
          </a:p>
          <a:p>
            <a:pPr lvl="1"/>
            <a:r>
              <a:rPr lang="en-US" sz="2800" dirty="0" err="1">
                <a:latin typeface="Avenir Roman" panose="02000503020000020003" pitchFamily="2" charset="0"/>
              </a:rPr>
              <a:t>isort</a:t>
            </a:r>
            <a:r>
              <a:rPr lang="en-US" sz="2800" dirty="0">
                <a:latin typeface="Avenir Roman" panose="02000503020000020003" pitchFamily="2" charset="0"/>
              </a:rPr>
              <a:t> (non-notebooks, production code) – sort imports</a:t>
            </a:r>
          </a:p>
          <a:p>
            <a:r>
              <a:rPr lang="en-US" dirty="0">
                <a:latin typeface="Avenir Roman" panose="02000503020000020003" pitchFamily="2" charset="0"/>
              </a:rPr>
              <a:t>Software tools to help facilitate opinionated Python</a:t>
            </a:r>
          </a:p>
          <a:p>
            <a:pPr lvl="1"/>
            <a:r>
              <a:rPr lang="en-US" sz="2800" dirty="0" err="1">
                <a:latin typeface="Avenir Roman" panose="02000503020000020003" pitchFamily="2" charset="0"/>
              </a:rPr>
              <a:t>Git</a:t>
            </a:r>
            <a:r>
              <a:rPr lang="en-US" sz="2800" dirty="0">
                <a:latin typeface="Avenir Roman" panose="02000503020000020003" pitchFamily="2" charset="0"/>
              </a:rPr>
              <a:t>/</a:t>
            </a:r>
            <a:r>
              <a:rPr lang="en-US" sz="2800" dirty="0" err="1">
                <a:latin typeface="Avenir Roman" panose="02000503020000020003" pitchFamily="2" charset="0"/>
              </a:rPr>
              <a:t>Github</a:t>
            </a:r>
            <a:endParaRPr lang="en-US" sz="2800" dirty="0">
              <a:latin typeface="Avenir Roman" panose="02000503020000020003" pitchFamily="2" charset="0"/>
            </a:endParaRPr>
          </a:p>
          <a:p>
            <a:pPr lvl="1"/>
            <a:r>
              <a:rPr lang="en-US" sz="2800" dirty="0">
                <a:latin typeface="Avenir Roman" panose="02000503020000020003" pitchFamily="2" charset="0"/>
              </a:rPr>
              <a:t>Binder</a:t>
            </a:r>
          </a:p>
          <a:p>
            <a:pPr lvl="1"/>
            <a:r>
              <a:rPr lang="en-US" sz="2800" dirty="0">
                <a:latin typeface="Avenir Roman" panose="02000503020000020003" pitchFamily="2" charset="0"/>
              </a:rPr>
              <a:t>Sphinx (</a:t>
            </a:r>
            <a:r>
              <a:rPr lang="en-US" sz="2800" dirty="0" err="1">
                <a:latin typeface="Avenir Roman" panose="02000503020000020003" pitchFamily="2" charset="0"/>
              </a:rPr>
              <a:t>numpy</a:t>
            </a:r>
            <a:r>
              <a:rPr lang="en-US" sz="2800" dirty="0">
                <a:latin typeface="Avenir Roman" panose="02000503020000020003" pitchFamily="2" charset="0"/>
              </a:rPr>
              <a:t> </a:t>
            </a:r>
            <a:r>
              <a:rPr lang="en-US" sz="2800" dirty="0" err="1">
                <a:latin typeface="Avenir Roman" panose="02000503020000020003" pitchFamily="2" charset="0"/>
              </a:rPr>
              <a:t>docstrings</a:t>
            </a:r>
            <a:r>
              <a:rPr lang="en-US" sz="2800" dirty="0">
                <a:latin typeface="Avenir Roman" panose="02000503020000020003" pitchFamily="2" charset="0"/>
              </a:rPr>
              <a:t>)</a:t>
            </a:r>
          </a:p>
          <a:p>
            <a:r>
              <a:rPr lang="en-US" dirty="0">
                <a:latin typeface="Avenir Roman" panose="02000503020000020003" pitchFamily="2" charset="0"/>
              </a:rPr>
              <a:t>Science decisions made by communities</a:t>
            </a:r>
          </a:p>
          <a:p>
            <a:pPr lvl="1"/>
            <a:r>
              <a:rPr lang="en-US" sz="2800" dirty="0" err="1">
                <a:latin typeface="Avenir Roman" panose="02000503020000020003" pitchFamily="2" charset="0"/>
              </a:rPr>
              <a:t>netCDF</a:t>
            </a:r>
            <a:r>
              <a:rPr lang="en-US" sz="2800" dirty="0">
                <a:latin typeface="Avenir Roman" panose="02000503020000020003" pitchFamily="2" charset="0"/>
              </a:rPr>
              <a:t>-CF</a:t>
            </a:r>
          </a:p>
          <a:p>
            <a:pPr lvl="1"/>
            <a:r>
              <a:rPr lang="en-US" sz="2800" dirty="0" err="1">
                <a:latin typeface="Avenir Roman" panose="02000503020000020003" pitchFamily="2" charset="0"/>
              </a:rPr>
              <a:t>Pangeo</a:t>
            </a:r>
            <a:endParaRPr lang="en-US" sz="2800" dirty="0">
              <a:latin typeface="Avenir Roman" panose="02000503020000020003" pitchFamily="2" charset="0"/>
            </a:endParaRPr>
          </a:p>
          <a:p>
            <a:pPr lvl="1"/>
            <a:endParaRPr lang="en-US" dirty="0"/>
          </a:p>
        </p:txBody>
      </p:sp>
    </p:spTree>
    <p:extLst>
      <p:ext uri="{BB962C8B-B14F-4D97-AF65-F5344CB8AC3E}">
        <p14:creationId xmlns:p14="http://schemas.microsoft.com/office/powerpoint/2010/main" val="12948190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latin typeface="Avenir Roman" panose="02000503020000020003" pitchFamily="2" charset="0"/>
              </a:rPr>
              <a:t>Community Decisions - Oceanography</a:t>
            </a:r>
          </a:p>
        </p:txBody>
      </p:sp>
      <p:sp>
        <p:nvSpPr>
          <p:cNvPr id="3" name="Content Placeholder 2"/>
          <p:cNvSpPr>
            <a:spLocks noGrp="1"/>
          </p:cNvSpPr>
          <p:nvPr>
            <p:ph idx="1"/>
          </p:nvPr>
        </p:nvSpPr>
        <p:spPr>
          <a:xfrm>
            <a:off x="838200" y="1825625"/>
            <a:ext cx="9033902" cy="4807650"/>
          </a:xfrm>
        </p:spPr>
        <p:txBody>
          <a:bodyPr>
            <a:normAutofit fontScale="92500" lnSpcReduction="10000"/>
          </a:bodyPr>
          <a:lstStyle/>
          <a:p>
            <a:r>
              <a:rPr lang="en-US" dirty="0">
                <a:latin typeface="Avenir Roman" panose="02000503020000020003" pitchFamily="2" charset="0"/>
              </a:rPr>
              <a:t>Formats: </a:t>
            </a:r>
            <a:r>
              <a:rPr lang="en-US" dirty="0" err="1">
                <a:latin typeface="Avenir Roman" panose="02000503020000020003" pitchFamily="2" charset="0"/>
              </a:rPr>
              <a:t>NetCDF</a:t>
            </a:r>
            <a:r>
              <a:rPr lang="en-US" dirty="0">
                <a:latin typeface="Avenir Roman" panose="02000503020000020003" pitchFamily="2" charset="0"/>
              </a:rPr>
              <a:t> (as opposed to CDF)</a:t>
            </a:r>
          </a:p>
          <a:p>
            <a:pPr lvl="1"/>
            <a:r>
              <a:rPr lang="en-US" dirty="0" err="1">
                <a:latin typeface="Avenir Roman" panose="02000503020000020003" pitchFamily="2" charset="0"/>
              </a:rPr>
              <a:t>Backends</a:t>
            </a:r>
            <a:r>
              <a:rPr lang="en-US" dirty="0">
                <a:latin typeface="Avenir Roman" panose="02000503020000020003" pitchFamily="2" charset="0"/>
              </a:rPr>
              <a:t>: </a:t>
            </a:r>
            <a:r>
              <a:rPr lang="en-US" dirty="0">
                <a:latin typeface="Avenir Roman" panose="02000503020000020003" pitchFamily="2" charset="0"/>
                <a:hlinkClick r:id="rId2"/>
              </a:rPr>
              <a:t>HDF5</a:t>
            </a:r>
            <a:r>
              <a:rPr lang="en-US" dirty="0">
                <a:latin typeface="Avenir Roman" panose="02000503020000020003" pitchFamily="2" charset="0"/>
              </a:rPr>
              <a:t>, NetCDF3, </a:t>
            </a:r>
            <a:r>
              <a:rPr lang="en-US" dirty="0">
                <a:latin typeface="Avenir Roman" panose="02000503020000020003" pitchFamily="2" charset="0"/>
                <a:hlinkClick r:id="rId3"/>
              </a:rPr>
              <a:t>zarr</a:t>
            </a:r>
            <a:r>
              <a:rPr lang="en-US" dirty="0">
                <a:latin typeface="Avenir Roman" panose="02000503020000020003" pitchFamily="2" charset="0"/>
              </a:rPr>
              <a:t> (cloud native, coming soon™!)</a:t>
            </a:r>
          </a:p>
          <a:p>
            <a:r>
              <a:rPr lang="en-US" dirty="0">
                <a:latin typeface="Avenir Roman" panose="02000503020000020003" pitchFamily="2" charset="0"/>
              </a:rPr>
              <a:t>Formats: ASCII/CSV (old)</a:t>
            </a:r>
          </a:p>
          <a:p>
            <a:pPr lvl="1"/>
            <a:r>
              <a:rPr lang="en-US" dirty="0">
                <a:latin typeface="Avenir Roman" panose="02000503020000020003" pitchFamily="2" charset="0"/>
              </a:rPr>
              <a:t>Easier for initial view, quickly lacking flexibility and metadata</a:t>
            </a:r>
          </a:p>
          <a:p>
            <a:r>
              <a:rPr lang="en-US" dirty="0">
                <a:latin typeface="Avenir Roman" panose="02000503020000020003" pitchFamily="2" charset="0"/>
              </a:rPr>
              <a:t>Standard Vocabularies</a:t>
            </a:r>
          </a:p>
          <a:p>
            <a:pPr lvl="1"/>
            <a:r>
              <a:rPr lang="en-US" dirty="0">
                <a:latin typeface="Avenir Roman" panose="02000503020000020003" pitchFamily="2" charset="0"/>
              </a:rPr>
              <a:t>Regulated vocabularies with strict definitions</a:t>
            </a:r>
          </a:p>
          <a:p>
            <a:pPr lvl="1"/>
            <a:r>
              <a:rPr lang="en-US" dirty="0">
                <a:latin typeface="Avenir Roman" panose="02000503020000020003" pitchFamily="2" charset="0"/>
              </a:rPr>
              <a:t>Propose new names, pass committee approval</a:t>
            </a:r>
          </a:p>
          <a:p>
            <a:pPr lvl="1"/>
            <a:r>
              <a:rPr lang="en-US" dirty="0">
                <a:latin typeface="Avenir Roman" panose="02000503020000020003" pitchFamily="2" charset="0"/>
                <a:hlinkClick r:id="rId4"/>
              </a:rPr>
              <a:t>CF</a:t>
            </a:r>
            <a:r>
              <a:rPr lang="en-US" dirty="0">
                <a:latin typeface="Avenir Roman" panose="02000503020000020003" pitchFamily="2" charset="0"/>
              </a:rPr>
              <a:t> </a:t>
            </a:r>
            <a:r>
              <a:rPr lang="mr-IN" dirty="0">
                <a:latin typeface="Avenir Roman" panose="02000503020000020003" pitchFamily="2" charset="0"/>
              </a:rPr>
              <a:t>–</a:t>
            </a:r>
            <a:r>
              <a:rPr lang="en-US" dirty="0">
                <a:latin typeface="Avenir Roman" panose="02000503020000020003" pitchFamily="2" charset="0"/>
              </a:rPr>
              <a:t> Physical parameters</a:t>
            </a:r>
          </a:p>
          <a:p>
            <a:pPr lvl="1"/>
            <a:r>
              <a:rPr lang="en-US" dirty="0">
                <a:latin typeface="Avenir Roman" panose="02000503020000020003" pitchFamily="2" charset="0"/>
                <a:hlinkClick r:id="rId5"/>
              </a:rPr>
              <a:t>BODC</a:t>
            </a:r>
            <a:r>
              <a:rPr lang="en-US" dirty="0">
                <a:latin typeface="Avenir Roman" panose="02000503020000020003" pitchFamily="2" charset="0"/>
              </a:rPr>
              <a:t> lists </a:t>
            </a:r>
            <a:r>
              <a:rPr lang="mr-IN" dirty="0">
                <a:latin typeface="Avenir Roman" panose="02000503020000020003" pitchFamily="2" charset="0"/>
              </a:rPr>
              <a:t>–</a:t>
            </a:r>
            <a:r>
              <a:rPr lang="en-US" dirty="0">
                <a:latin typeface="Avenir Roman" panose="02000503020000020003" pitchFamily="2" charset="0"/>
              </a:rPr>
              <a:t> Biogeochemical parameters</a:t>
            </a:r>
          </a:p>
          <a:p>
            <a:r>
              <a:rPr lang="en-US" dirty="0">
                <a:latin typeface="Avenir Roman" panose="02000503020000020003" pitchFamily="2" charset="0"/>
              </a:rPr>
              <a:t>Cloud: </a:t>
            </a:r>
          </a:p>
          <a:p>
            <a:pPr lvl="1"/>
            <a:r>
              <a:rPr lang="en-US" dirty="0">
                <a:latin typeface="Avenir Roman" panose="02000503020000020003" pitchFamily="2" charset="0"/>
              </a:rPr>
              <a:t>Standardizing environments to make it easier to run code (e.g. </a:t>
            </a:r>
            <a:r>
              <a:rPr lang="en-US" dirty="0" err="1">
                <a:latin typeface="Avenir Roman" panose="02000503020000020003" pitchFamily="2" charset="0"/>
              </a:rPr>
              <a:t>Pangeo</a:t>
            </a:r>
            <a:r>
              <a:rPr lang="en-US" dirty="0">
                <a:latin typeface="Avenir Roman" panose="02000503020000020003" pitchFamily="2" charset="0"/>
              </a:rPr>
              <a:t>)</a:t>
            </a:r>
          </a:p>
          <a:p>
            <a:pPr lvl="1"/>
            <a:r>
              <a:rPr lang="en-US" dirty="0">
                <a:latin typeface="Avenir Roman" panose="02000503020000020003" pitchFamily="2" charset="0"/>
              </a:rPr>
              <a:t>AMIs, Machine Images</a:t>
            </a:r>
          </a:p>
          <a:p>
            <a:pPr lvl="1"/>
            <a:endParaRPr lang="en-US" dirty="0"/>
          </a:p>
          <a:p>
            <a:endParaRPr lang="en-US" dirty="0"/>
          </a:p>
        </p:txBody>
      </p:sp>
      <p:pic>
        <p:nvPicPr>
          <p:cNvPr id="13314" name="Picture 2" descr="https://researchdata.4tu.nl/fileadmin/_processed_/e/2/csm_netcdf2_b981968aae.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326790" y="1517515"/>
            <a:ext cx="1429966" cy="1429966"/>
          </a:xfrm>
          <a:prstGeom prst="rect">
            <a:avLst/>
          </a:prstGeom>
          <a:noFill/>
          <a:extLst>
            <a:ext uri="{909E8E84-426E-40DD-AFC4-6F175D3DCCD1}">
              <a14:hiddenFill xmlns:a14="http://schemas.microsoft.com/office/drawing/2010/main">
                <a:solidFill>
                  <a:srgbClr val="FFFFFF"/>
                </a:solidFill>
              </a14:hiddenFill>
            </a:ext>
          </a:extLst>
        </p:spPr>
      </p:pic>
      <p:pic>
        <p:nvPicPr>
          <p:cNvPr id="13316" name="Picture 4" descr="ogo"/>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275058" y="3028976"/>
            <a:ext cx="1494817" cy="1494817"/>
          </a:xfrm>
          <a:prstGeom prst="rect">
            <a:avLst/>
          </a:prstGeom>
          <a:noFill/>
          <a:extLst>
            <a:ext uri="{909E8E84-426E-40DD-AFC4-6F175D3DCCD1}">
              <a14:hiddenFill xmlns:a14="http://schemas.microsoft.com/office/drawing/2010/main">
                <a:solidFill>
                  <a:srgbClr val="FFFFFF"/>
                </a:solidFill>
              </a14:hiddenFill>
            </a:ext>
          </a:extLst>
        </p:spPr>
      </p:pic>
      <p:pic>
        <p:nvPicPr>
          <p:cNvPr id="13318" name="Picture 6" descr="images/small_e_logo_cropped.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326790" y="4783130"/>
            <a:ext cx="1443085" cy="13938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01735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17492" y="5738748"/>
            <a:ext cx="2928551" cy="803060"/>
          </a:xfrm>
          <a:prstGeom prst="rect">
            <a:avLst/>
          </a:prstGeom>
        </p:spPr>
      </p:pic>
      <p:sp>
        <p:nvSpPr>
          <p:cNvPr id="2" name="Title 1"/>
          <p:cNvSpPr>
            <a:spLocks noGrp="1"/>
          </p:cNvSpPr>
          <p:nvPr>
            <p:ph type="title"/>
          </p:nvPr>
        </p:nvSpPr>
        <p:spPr>
          <a:xfrm>
            <a:off x="838200" y="389838"/>
            <a:ext cx="10515600" cy="1325563"/>
          </a:xfrm>
        </p:spPr>
        <p:txBody>
          <a:bodyPr/>
          <a:lstStyle/>
          <a:p>
            <a:pPr algn="ctr"/>
            <a:r>
              <a:rPr lang="en-US" b="1" dirty="0">
                <a:latin typeface="Avenir Roman" panose="02000503020000020003" pitchFamily="2" charset="0"/>
              </a:rPr>
              <a:t>Working environments</a:t>
            </a:r>
          </a:p>
        </p:txBody>
      </p:sp>
      <p:sp>
        <p:nvSpPr>
          <p:cNvPr id="3" name="Content Placeholder 2"/>
          <p:cNvSpPr>
            <a:spLocks noGrp="1"/>
          </p:cNvSpPr>
          <p:nvPr>
            <p:ph idx="1"/>
          </p:nvPr>
        </p:nvSpPr>
        <p:spPr/>
        <p:txBody>
          <a:bodyPr>
            <a:normAutofit lnSpcReduction="10000"/>
          </a:bodyPr>
          <a:lstStyle/>
          <a:p>
            <a:r>
              <a:rPr lang="en-US" dirty="0">
                <a:latin typeface="Avenir Roman" panose="02000503020000020003" pitchFamily="2" charset="0"/>
              </a:rPr>
              <a:t>Simplify installing and setting up an environment to run code</a:t>
            </a:r>
          </a:p>
          <a:p>
            <a:r>
              <a:rPr lang="en-US" dirty="0">
                <a:latin typeface="Avenir Roman" panose="02000503020000020003" pitchFamily="2" charset="0"/>
              </a:rPr>
              <a:t>Compartmentalization makes it easier to prevent unforeseen mixing that leads to problems</a:t>
            </a:r>
          </a:p>
          <a:p>
            <a:r>
              <a:rPr lang="en-US" dirty="0">
                <a:latin typeface="Avenir Roman" panose="02000503020000020003" pitchFamily="2" charset="0"/>
              </a:rPr>
              <a:t>Package manager:</a:t>
            </a:r>
          </a:p>
          <a:p>
            <a:pPr lvl="1"/>
            <a:r>
              <a:rPr lang="en-US" dirty="0" err="1">
                <a:latin typeface="Avenir Roman" panose="02000503020000020003" pitchFamily="2" charset="0"/>
                <a:hlinkClick r:id="rId3"/>
              </a:rPr>
              <a:t>Conda</a:t>
            </a:r>
            <a:r>
              <a:rPr lang="en-US" dirty="0">
                <a:latin typeface="Avenir Roman" panose="02000503020000020003" pitchFamily="2" charset="0"/>
                <a:hlinkClick r:id="rId3"/>
              </a:rPr>
              <a:t> </a:t>
            </a:r>
            <a:r>
              <a:rPr lang="en-US" dirty="0">
                <a:latin typeface="Avenir Roman" panose="02000503020000020003" pitchFamily="2" charset="0"/>
              </a:rPr>
              <a:t>+ </a:t>
            </a:r>
            <a:r>
              <a:rPr lang="en-US" dirty="0" err="1">
                <a:latin typeface="Avenir Roman" panose="02000503020000020003" pitchFamily="2" charset="0"/>
                <a:hlinkClick r:id="rId4"/>
              </a:rPr>
              <a:t>conda</a:t>
            </a:r>
            <a:r>
              <a:rPr lang="en-US" dirty="0">
                <a:latin typeface="Avenir Roman" panose="02000503020000020003" pitchFamily="2" charset="0"/>
                <a:hlinkClick r:id="rId4"/>
              </a:rPr>
              <a:t>-forge</a:t>
            </a:r>
            <a:r>
              <a:rPr lang="en-US" dirty="0">
                <a:latin typeface="Avenir Roman" panose="02000503020000020003" pitchFamily="2" charset="0"/>
              </a:rPr>
              <a:t>: easier installation of dependencies, environments</a:t>
            </a:r>
          </a:p>
          <a:p>
            <a:pPr lvl="1"/>
            <a:r>
              <a:rPr lang="en-US" dirty="0">
                <a:latin typeface="Avenir Roman" panose="02000503020000020003" pitchFamily="2" charset="0"/>
              </a:rPr>
              <a:t>Pip: standard Python tool; if all of your packages are in there, fine! (probably not)</a:t>
            </a:r>
          </a:p>
          <a:p>
            <a:r>
              <a:rPr lang="en-US" dirty="0">
                <a:latin typeface="Avenir Roman" panose="02000503020000020003" pitchFamily="2" charset="0"/>
              </a:rPr>
              <a:t>Virtualization:</a:t>
            </a:r>
          </a:p>
          <a:p>
            <a:pPr lvl="1"/>
            <a:r>
              <a:rPr lang="en-US" dirty="0" err="1">
                <a:latin typeface="Avenir Roman" panose="02000503020000020003" pitchFamily="2" charset="0"/>
              </a:rPr>
              <a:t>Conda</a:t>
            </a:r>
            <a:r>
              <a:rPr lang="en-US" dirty="0">
                <a:latin typeface="Avenir Roman" panose="02000503020000020003" pitchFamily="2" charset="0"/>
              </a:rPr>
              <a:t> provides virtual environments like </a:t>
            </a:r>
            <a:r>
              <a:rPr lang="en-US" dirty="0" err="1">
                <a:latin typeface="Avenir Roman" panose="02000503020000020003" pitchFamily="2" charset="0"/>
              </a:rPr>
              <a:t>virtualenv</a:t>
            </a:r>
            <a:endParaRPr lang="en-US" dirty="0">
              <a:latin typeface="Avenir Roman" panose="02000503020000020003" pitchFamily="2" charset="0"/>
            </a:endParaRPr>
          </a:p>
          <a:p>
            <a:pPr lvl="1"/>
            <a:r>
              <a:rPr lang="en-US" dirty="0">
                <a:latin typeface="Avenir Roman" panose="02000503020000020003" pitchFamily="2" charset="0"/>
                <a:hlinkClick r:id="rId5"/>
              </a:rPr>
              <a:t>Docker</a:t>
            </a:r>
            <a:r>
              <a:rPr lang="en-US" dirty="0">
                <a:latin typeface="Avenir Roman" panose="02000503020000020003" pitchFamily="2" charset="0"/>
              </a:rPr>
              <a:t>, other tools are good for deployment</a:t>
            </a:r>
          </a:p>
        </p:txBody>
      </p:sp>
      <p:pic>
        <p:nvPicPr>
          <p:cNvPr id="3074" name="Picture 2" descr="mage result for conda-forge logo"/>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132541" y="5177481"/>
            <a:ext cx="1925594" cy="19255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37471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latin typeface="Avenir Roman" panose="02000503020000020003" pitchFamily="2" charset="0"/>
              </a:rPr>
              <a:t>Binder</a:t>
            </a:r>
          </a:p>
        </p:txBody>
      </p:sp>
      <p:sp>
        <p:nvSpPr>
          <p:cNvPr id="3" name="Content Placeholder 2"/>
          <p:cNvSpPr>
            <a:spLocks noGrp="1"/>
          </p:cNvSpPr>
          <p:nvPr>
            <p:ph idx="1"/>
          </p:nvPr>
        </p:nvSpPr>
        <p:spPr/>
        <p:txBody>
          <a:bodyPr/>
          <a:lstStyle/>
          <a:p>
            <a:r>
              <a:rPr lang="en-US" dirty="0">
                <a:latin typeface="Avenir Roman" panose="02000503020000020003" pitchFamily="2" charset="0"/>
              </a:rPr>
              <a:t>A platform for making </a:t>
            </a:r>
            <a:r>
              <a:rPr lang="en-US" dirty="0">
                <a:latin typeface="Avenir Roman" panose="02000503020000020003" pitchFamily="2" charset="0"/>
                <a:hlinkClick r:id="rId2"/>
              </a:rPr>
              <a:t>notebooks runnable online</a:t>
            </a:r>
            <a:endParaRPr lang="en-US" dirty="0">
              <a:latin typeface="Avenir Roman" panose="02000503020000020003" pitchFamily="2" charset="0"/>
            </a:endParaRPr>
          </a:p>
          <a:p>
            <a:pPr lvl="1"/>
            <a:r>
              <a:rPr lang="en-US" dirty="0">
                <a:latin typeface="Avenir Roman" panose="02000503020000020003" pitchFamily="2" charset="0"/>
              </a:rPr>
              <a:t>Plug-in to </a:t>
            </a:r>
            <a:r>
              <a:rPr lang="en-US" dirty="0" err="1">
                <a:latin typeface="Avenir Roman" panose="02000503020000020003" pitchFamily="2" charset="0"/>
              </a:rPr>
              <a:t>Github</a:t>
            </a:r>
            <a:endParaRPr lang="en-US" dirty="0">
              <a:latin typeface="Avenir Roman" panose="02000503020000020003" pitchFamily="2" charset="0"/>
            </a:endParaRPr>
          </a:p>
          <a:p>
            <a:pPr lvl="1"/>
            <a:r>
              <a:rPr lang="en-US" dirty="0">
                <a:latin typeface="Avenir Roman" panose="02000503020000020003" pitchFamily="2" charset="0"/>
              </a:rPr>
              <a:t>Google has a similar platform called </a:t>
            </a:r>
            <a:r>
              <a:rPr lang="en-US" dirty="0" err="1">
                <a:latin typeface="Avenir Roman" panose="02000503020000020003" pitchFamily="2" charset="0"/>
                <a:hlinkClick r:id="rId3"/>
              </a:rPr>
              <a:t>Colab</a:t>
            </a:r>
            <a:endParaRPr lang="en-US" dirty="0">
              <a:latin typeface="Avenir Roman" panose="02000503020000020003" pitchFamily="2" charset="0"/>
            </a:endParaRPr>
          </a:p>
          <a:p>
            <a:r>
              <a:rPr lang="en-US" dirty="0">
                <a:latin typeface="Avenir Roman" panose="02000503020000020003" pitchFamily="2" charset="0"/>
              </a:rPr>
              <a:t>Allow others to experiment with your code before downloading</a:t>
            </a:r>
            <a:endParaRPr lang="en-US" dirty="0">
              <a:latin typeface="Avenir Roman" panose="02000503020000020003" pitchFamily="2" charset="0"/>
              <a:hlinkClick r:id="rId4"/>
            </a:endParaRPr>
          </a:p>
          <a:p>
            <a:r>
              <a:rPr lang="en-US" dirty="0">
                <a:latin typeface="Avenir Roman" panose="02000503020000020003" pitchFamily="2" charset="0"/>
                <a:hlinkClick r:id="rId4"/>
              </a:rPr>
              <a:t>Make DOI notebooks runnable</a:t>
            </a:r>
            <a:endParaRPr lang="en-US" dirty="0">
              <a:latin typeface="Avenir Roman" panose="02000503020000020003" pitchFamily="2" charset="0"/>
            </a:endParaRPr>
          </a:p>
          <a:p>
            <a:r>
              <a:rPr lang="en-US" dirty="0" err="1">
                <a:latin typeface="Avenir Roman" panose="02000503020000020003" pitchFamily="2" charset="0"/>
              </a:rPr>
              <a:t>nbconvert</a:t>
            </a:r>
            <a:r>
              <a:rPr lang="en-US" dirty="0">
                <a:latin typeface="Avenir Roman" panose="02000503020000020003" pitchFamily="2" charset="0"/>
              </a:rPr>
              <a:t>: Converts </a:t>
            </a:r>
            <a:r>
              <a:rPr lang="en-US" dirty="0" err="1">
                <a:latin typeface="Avenir Roman" panose="02000503020000020003" pitchFamily="2" charset="0"/>
              </a:rPr>
              <a:t>Jupyter</a:t>
            </a:r>
            <a:r>
              <a:rPr lang="en-US" dirty="0">
                <a:latin typeface="Avenir Roman" panose="02000503020000020003" pitchFamily="2" charset="0"/>
              </a:rPr>
              <a:t> </a:t>
            </a:r>
          </a:p>
          <a:p>
            <a:pPr marL="0" indent="0">
              <a:buNone/>
            </a:pPr>
            <a:r>
              <a:rPr lang="en-US" dirty="0">
                <a:latin typeface="Avenir Roman" panose="02000503020000020003" pitchFamily="2" charset="0"/>
              </a:rPr>
              <a:t>Notebooks to embeddable </a:t>
            </a:r>
          </a:p>
          <a:p>
            <a:pPr marL="0" indent="0">
              <a:buNone/>
            </a:pPr>
            <a:r>
              <a:rPr lang="en-US" dirty="0">
                <a:latin typeface="Avenir Roman" panose="02000503020000020003" pitchFamily="2" charset="0"/>
              </a:rPr>
              <a:t>formats</a:t>
            </a:r>
          </a:p>
        </p:txBody>
      </p:sp>
      <p:pic>
        <p:nvPicPr>
          <p:cNvPr id="7170" name="Picture 2" descr="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02759" y="50276"/>
            <a:ext cx="1955260" cy="195526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04813" y="3880841"/>
            <a:ext cx="5126477" cy="2129223"/>
          </a:xfrm>
          <a:prstGeom prst="rect">
            <a:avLst/>
          </a:prstGeom>
          <a:effectLst>
            <a:outerShdw blurRad="50800" dist="76200" dir="2700000" algn="tl" rotWithShape="0">
              <a:prstClr val="black">
                <a:alpha val="40000"/>
              </a:prstClr>
            </a:outerShdw>
          </a:effectLst>
        </p:spPr>
      </p:pic>
    </p:spTree>
    <p:extLst>
      <p:ext uri="{BB962C8B-B14F-4D97-AF65-F5344CB8AC3E}">
        <p14:creationId xmlns:p14="http://schemas.microsoft.com/office/powerpoint/2010/main" val="17941969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latin typeface="Avenir Roman" panose="02000503020000020003" pitchFamily="2" charset="0"/>
              </a:rPr>
              <a:t>Version Control: </a:t>
            </a:r>
            <a:r>
              <a:rPr lang="en-US" b="1" dirty="0" err="1">
                <a:latin typeface="Avenir Roman" panose="02000503020000020003" pitchFamily="2" charset="0"/>
              </a:rPr>
              <a:t>git</a:t>
            </a:r>
            <a:r>
              <a:rPr lang="en-US" b="1" dirty="0">
                <a:latin typeface="Avenir Roman" panose="02000503020000020003" pitchFamily="2" charset="0"/>
              </a:rPr>
              <a:t>, </a:t>
            </a:r>
            <a:r>
              <a:rPr lang="en-US" b="1" dirty="0" err="1">
                <a:latin typeface="Avenir Roman" panose="02000503020000020003" pitchFamily="2" charset="0"/>
              </a:rPr>
              <a:t>Github</a:t>
            </a:r>
            <a:endParaRPr lang="en-US" b="1" dirty="0">
              <a:latin typeface="Avenir Roman" panose="02000503020000020003" pitchFamily="2" charset="0"/>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183632" y="1494817"/>
            <a:ext cx="3263503" cy="4351338"/>
          </a:xfrm>
        </p:spPr>
      </p:pic>
      <p:sp>
        <p:nvSpPr>
          <p:cNvPr id="7" name="Content Placeholder 2"/>
          <p:cNvSpPr txBox="1">
            <a:spLocks/>
          </p:cNvSpPr>
          <p:nvPr/>
        </p:nvSpPr>
        <p:spPr>
          <a:xfrm>
            <a:off x="838200" y="1690687"/>
            <a:ext cx="7345432" cy="4920177"/>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lvl="1"/>
            <a:r>
              <a:rPr lang="en-US" dirty="0">
                <a:latin typeface="Avenir Roman" panose="02000503020000020003" pitchFamily="2" charset="0"/>
              </a:rPr>
              <a:t>Easier to keep track of yours/others changes</a:t>
            </a:r>
          </a:p>
          <a:p>
            <a:pPr lvl="1"/>
            <a:r>
              <a:rPr lang="en-US" dirty="0">
                <a:latin typeface="Avenir Roman" panose="02000503020000020003" pitchFamily="2" charset="0"/>
              </a:rPr>
              <a:t>Remote copies as </a:t>
            </a:r>
            <a:r>
              <a:rPr lang="en-US" dirty="0" err="1">
                <a:latin typeface="Avenir Roman" panose="02000503020000020003" pitchFamily="2" charset="0"/>
              </a:rPr>
              <a:t>failsafes</a:t>
            </a:r>
            <a:r>
              <a:rPr lang="en-US" dirty="0">
                <a:latin typeface="Avenir Roman" panose="02000503020000020003" pitchFamily="2" charset="0"/>
              </a:rPr>
              <a:t> in case of computer failure </a:t>
            </a:r>
            <a:r>
              <a:rPr lang="mr-IN" dirty="0">
                <a:latin typeface="Avenir Roman" panose="02000503020000020003" pitchFamily="2" charset="0"/>
              </a:rPr>
              <a:t>–</a:t>
            </a:r>
            <a:r>
              <a:rPr lang="en-US" dirty="0">
                <a:latin typeface="Avenir Roman" panose="02000503020000020003" pitchFamily="2" charset="0"/>
              </a:rPr>
              <a:t> but not a replacement for backups</a:t>
            </a:r>
          </a:p>
          <a:p>
            <a:pPr lvl="1"/>
            <a:endParaRPr lang="en-US" sz="2000" dirty="0">
              <a:latin typeface="Avenir Roman" panose="02000503020000020003" pitchFamily="2" charset="0"/>
            </a:endParaRPr>
          </a:p>
          <a:p>
            <a:pPr lvl="1"/>
            <a:r>
              <a:rPr lang="en-US" dirty="0">
                <a:latin typeface="Avenir Roman" panose="02000503020000020003" pitchFamily="2" charset="0"/>
              </a:rPr>
              <a:t>Commits should be “atomic”</a:t>
            </a:r>
          </a:p>
          <a:p>
            <a:pPr lvl="2"/>
            <a:r>
              <a:rPr lang="en-US" dirty="0">
                <a:latin typeface="Avenir Roman" panose="02000503020000020003" pitchFamily="2" charset="0"/>
              </a:rPr>
              <a:t>Commits are fully formed, not half-done</a:t>
            </a:r>
          </a:p>
          <a:p>
            <a:pPr lvl="2"/>
            <a:r>
              <a:rPr lang="en-US" dirty="0">
                <a:latin typeface="Avenir Roman" panose="02000503020000020003" pitchFamily="2" charset="0"/>
              </a:rPr>
              <a:t>Related edits are grouped into a single commit</a:t>
            </a:r>
          </a:p>
          <a:p>
            <a:pPr lvl="2"/>
            <a:r>
              <a:rPr lang="en-US" dirty="0">
                <a:latin typeface="Avenir Roman" panose="02000503020000020003" pitchFamily="2" charset="0"/>
              </a:rPr>
              <a:t>Commits are small (one change) and often</a:t>
            </a:r>
          </a:p>
          <a:p>
            <a:pPr lvl="1"/>
            <a:r>
              <a:rPr lang="en-US" dirty="0">
                <a:latin typeface="Avenir Roman" panose="02000503020000020003" pitchFamily="2" charset="0"/>
              </a:rPr>
              <a:t>Use branches to try new ideas without polluting the master</a:t>
            </a:r>
          </a:p>
          <a:p>
            <a:pPr lvl="1"/>
            <a:r>
              <a:rPr lang="en-US" dirty="0">
                <a:latin typeface="Avenir Roman" panose="02000503020000020003" pitchFamily="2" charset="0"/>
              </a:rPr>
              <a:t>Want more </a:t>
            </a:r>
            <a:r>
              <a:rPr lang="en-US" dirty="0" err="1">
                <a:latin typeface="Avenir Roman" panose="02000503020000020003" pitchFamily="2" charset="0"/>
                <a:hlinkClick r:id="rId3"/>
              </a:rPr>
              <a:t>git</a:t>
            </a:r>
            <a:r>
              <a:rPr lang="en-US" dirty="0">
                <a:latin typeface="Avenir Roman" panose="02000503020000020003" pitchFamily="2" charset="0"/>
                <a:hlinkClick r:id="rId3"/>
              </a:rPr>
              <a:t> tutorials?</a:t>
            </a:r>
            <a:endParaRPr lang="en-US" dirty="0">
              <a:latin typeface="Avenir Roman" panose="02000503020000020003" pitchFamily="2" charset="0"/>
            </a:endParaRPr>
          </a:p>
          <a:p>
            <a:pPr lvl="1"/>
            <a:endParaRPr lang="en-US" sz="2000" dirty="0">
              <a:latin typeface="Avenir Roman" panose="02000503020000020003" pitchFamily="2" charset="0"/>
            </a:endParaRPr>
          </a:p>
          <a:p>
            <a:pPr lvl="1"/>
            <a:r>
              <a:rPr lang="en-US" dirty="0" err="1">
                <a:latin typeface="Avenir Roman" panose="02000503020000020003" pitchFamily="2" charset="0"/>
                <a:hlinkClick r:id="rId4"/>
              </a:rPr>
              <a:t>Github</a:t>
            </a:r>
            <a:r>
              <a:rPr lang="en-US" dirty="0">
                <a:latin typeface="Avenir Roman" panose="02000503020000020003" pitchFamily="2" charset="0"/>
                <a:hlinkClick r:id="rId4"/>
              </a:rPr>
              <a:t> </a:t>
            </a:r>
            <a:r>
              <a:rPr lang="mr-IN" dirty="0">
                <a:latin typeface="Avenir Roman" panose="02000503020000020003" pitchFamily="2" charset="0"/>
              </a:rPr>
              <a:t>–</a:t>
            </a:r>
            <a:r>
              <a:rPr lang="en-US" dirty="0">
                <a:latin typeface="Avenir Roman" panose="02000503020000020003" pitchFamily="2" charset="0"/>
              </a:rPr>
              <a:t> one of many places hosting code repos</a:t>
            </a:r>
          </a:p>
        </p:txBody>
      </p:sp>
      <p:sp>
        <p:nvSpPr>
          <p:cNvPr id="3" name="TextBox 2"/>
          <p:cNvSpPr txBox="1"/>
          <p:nvPr/>
        </p:nvSpPr>
        <p:spPr>
          <a:xfrm>
            <a:off x="8183632" y="5846156"/>
            <a:ext cx="3263503" cy="523220"/>
          </a:xfrm>
          <a:prstGeom prst="rect">
            <a:avLst/>
          </a:prstGeom>
          <a:noFill/>
        </p:spPr>
        <p:txBody>
          <a:bodyPr wrap="square" rtlCol="0">
            <a:spAutoFit/>
          </a:bodyPr>
          <a:lstStyle/>
          <a:p>
            <a:pPr algn="ctr"/>
            <a:r>
              <a:rPr lang="en-US" sz="1400" b="1" dirty="0"/>
              <a:t>"Piled Higher and Deeper" by Jorge Cham</a:t>
            </a:r>
            <a:br>
              <a:rPr lang="en-US" sz="1400" b="1" dirty="0"/>
            </a:br>
            <a:r>
              <a:rPr lang="en-US" sz="1400" b="1" dirty="0" err="1"/>
              <a:t>www.phdcomics.com</a:t>
            </a:r>
            <a:endParaRPr lang="en-US" sz="1400" dirty="0"/>
          </a:p>
        </p:txBody>
      </p:sp>
    </p:spTree>
    <p:extLst>
      <p:ext uri="{BB962C8B-B14F-4D97-AF65-F5344CB8AC3E}">
        <p14:creationId xmlns:p14="http://schemas.microsoft.com/office/powerpoint/2010/main" val="20770468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lack 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08818" y="230188"/>
            <a:ext cx="3983182" cy="14605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b="1" dirty="0">
                <a:latin typeface="Avenir Roman" panose="02000503020000020003" pitchFamily="2" charset="0"/>
              </a:rPr>
              <a:t>Code Formatting</a:t>
            </a:r>
          </a:p>
        </p:txBody>
      </p:sp>
      <p:sp>
        <p:nvSpPr>
          <p:cNvPr id="3" name="Content Placeholder 2"/>
          <p:cNvSpPr>
            <a:spLocks noGrp="1"/>
          </p:cNvSpPr>
          <p:nvPr>
            <p:ph idx="1"/>
          </p:nvPr>
        </p:nvSpPr>
        <p:spPr/>
        <p:txBody>
          <a:bodyPr/>
          <a:lstStyle/>
          <a:p>
            <a:r>
              <a:rPr lang="en-US" dirty="0">
                <a:latin typeface="Avenir Roman" panose="02000503020000020003" pitchFamily="2" charset="0"/>
                <a:hlinkClick r:id="rId3"/>
              </a:rPr>
              <a:t>Black</a:t>
            </a:r>
            <a:r>
              <a:rPr lang="en-US" dirty="0">
                <a:latin typeface="Avenir Roman" panose="02000503020000020003" pitchFamily="2" charset="0"/>
              </a:rPr>
              <a:t>: “The Uncompromising Code Formatter”</a:t>
            </a:r>
          </a:p>
          <a:p>
            <a:r>
              <a:rPr lang="en-US" dirty="0" err="1">
                <a:latin typeface="Avenir Roman" panose="02000503020000020003" pitchFamily="2" charset="0"/>
                <a:hlinkClick r:id="rId4"/>
              </a:rPr>
              <a:t>isort</a:t>
            </a:r>
            <a:r>
              <a:rPr lang="en-US" dirty="0">
                <a:latin typeface="Avenir Roman" panose="02000503020000020003" pitchFamily="2" charset="0"/>
              </a:rPr>
              <a:t>: Sort and trim imports; for production code, not notebooks</a:t>
            </a:r>
          </a:p>
          <a:p>
            <a:endParaRPr lang="en-US" dirty="0">
              <a:latin typeface="Avenir Roman" panose="02000503020000020003" pitchFamily="2" charset="0"/>
            </a:endParaRPr>
          </a:p>
          <a:p>
            <a:endParaRPr lang="en-US" dirty="0">
              <a:latin typeface="Avenir Roman" panose="02000503020000020003" pitchFamily="2" charset="0"/>
            </a:endParaRPr>
          </a:p>
        </p:txBody>
      </p:sp>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83082" y="2916105"/>
            <a:ext cx="8151341" cy="3941895"/>
          </a:xfrm>
          <a:prstGeom prst="rect">
            <a:avLst/>
          </a:prstGeom>
        </p:spPr>
      </p:pic>
    </p:spTree>
    <p:extLst>
      <p:ext uri="{BB962C8B-B14F-4D97-AF65-F5344CB8AC3E}">
        <p14:creationId xmlns:p14="http://schemas.microsoft.com/office/powerpoint/2010/main" val="21425855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latin typeface="Avenir Roman" panose="02000503020000020003" pitchFamily="2" charset="0"/>
              </a:rPr>
              <a:t>Code readability </a:t>
            </a:r>
            <a:r>
              <a:rPr lang="mr-IN" b="1" dirty="0">
                <a:latin typeface="Avenir Roman" panose="02000503020000020003" pitchFamily="2" charset="0"/>
              </a:rPr>
              <a:t>–</a:t>
            </a:r>
            <a:r>
              <a:rPr lang="en-US" b="1" dirty="0">
                <a:latin typeface="Avenir Roman" panose="02000503020000020003" pitchFamily="2" charset="0"/>
              </a:rPr>
              <a:t> variable names</a:t>
            </a:r>
          </a:p>
        </p:txBody>
      </p:sp>
      <p:sp>
        <p:nvSpPr>
          <p:cNvPr id="3" name="Content Placeholder 2"/>
          <p:cNvSpPr>
            <a:spLocks noGrp="1"/>
          </p:cNvSpPr>
          <p:nvPr>
            <p:ph idx="1"/>
          </p:nvPr>
        </p:nvSpPr>
        <p:spPr/>
        <p:txBody>
          <a:bodyPr>
            <a:noAutofit/>
          </a:bodyPr>
          <a:lstStyle/>
          <a:p>
            <a:r>
              <a:rPr lang="en-US" sz="2400" dirty="0">
                <a:latin typeface="Avenir Roman" panose="02000503020000020003" pitchFamily="2" charset="0"/>
              </a:rPr>
              <a:t>Context is important</a:t>
            </a:r>
          </a:p>
          <a:p>
            <a:pPr lvl="1"/>
            <a:r>
              <a:rPr lang="en-US" dirty="0">
                <a:latin typeface="Avenir Roman" panose="02000503020000020003" pitchFamily="2" charset="0"/>
              </a:rPr>
              <a:t>Internal functions vs public API vs data products?</a:t>
            </a:r>
          </a:p>
          <a:p>
            <a:pPr lvl="1"/>
            <a:r>
              <a:rPr lang="en-US" dirty="0">
                <a:latin typeface="Avenir Roman" panose="02000503020000020003" pitchFamily="2" charset="0"/>
              </a:rPr>
              <a:t>Equations implemented in code can make sense to use shorter names</a:t>
            </a:r>
          </a:p>
          <a:p>
            <a:r>
              <a:rPr lang="en-US" sz="2400" dirty="0">
                <a:latin typeface="Avenir Roman" panose="02000503020000020003" pitchFamily="2" charset="0"/>
              </a:rPr>
              <a:t>Variable names</a:t>
            </a:r>
          </a:p>
          <a:p>
            <a:pPr lvl="1"/>
            <a:r>
              <a:rPr lang="en-US" dirty="0">
                <a:latin typeface="Avenir Roman" panose="02000503020000020003" pitchFamily="2" charset="0"/>
              </a:rPr>
              <a:t>Temperature: temperature, temp, </a:t>
            </a:r>
            <a:r>
              <a:rPr lang="en-US" dirty="0" err="1">
                <a:latin typeface="Avenir Roman" panose="02000503020000020003" pitchFamily="2" charset="0"/>
              </a:rPr>
              <a:t>tmp</a:t>
            </a:r>
            <a:r>
              <a:rPr lang="en-US" dirty="0">
                <a:latin typeface="Avenir Roman" panose="02000503020000020003" pitchFamily="2" charset="0"/>
              </a:rPr>
              <a:t>, T, </a:t>
            </a:r>
            <a:r>
              <a:rPr lang="en-US" dirty="0">
                <a:solidFill>
                  <a:schemeClr val="accent1">
                    <a:lumMod val="75000"/>
                  </a:schemeClr>
                </a:solidFill>
                <a:latin typeface="Avenir Roman" panose="02000503020000020003" pitchFamily="2" charset="0"/>
                <a:hlinkClick r:id="rId2"/>
              </a:rPr>
              <a:t>sea_water_temperature</a:t>
            </a:r>
            <a:r>
              <a:rPr lang="en-US" dirty="0">
                <a:latin typeface="Avenir Roman" panose="02000503020000020003" pitchFamily="2" charset="0"/>
              </a:rPr>
              <a:t>, </a:t>
            </a:r>
            <a:r>
              <a:rPr lang="en-US" dirty="0" err="1">
                <a:solidFill>
                  <a:schemeClr val="accent1">
                    <a:lumMod val="75000"/>
                  </a:schemeClr>
                </a:solidFill>
                <a:latin typeface="Avenir Roman" panose="02000503020000020003" pitchFamily="2" charset="0"/>
                <a:hlinkClick r:id="rId2"/>
              </a:rPr>
              <a:t>sea_surface_skin_temperature</a:t>
            </a:r>
            <a:r>
              <a:rPr lang="en-US" dirty="0">
                <a:solidFill>
                  <a:schemeClr val="accent1">
                    <a:lumMod val="75000"/>
                  </a:schemeClr>
                </a:solidFill>
                <a:latin typeface="Avenir Roman" panose="02000503020000020003" pitchFamily="2" charset="0"/>
              </a:rPr>
              <a:t>, </a:t>
            </a:r>
            <a:r>
              <a:rPr lang="en-US" dirty="0">
                <a:latin typeface="Avenir Roman" panose="02000503020000020003" pitchFamily="2" charset="0"/>
                <a:hlinkClick r:id="rId3"/>
              </a:rPr>
              <a:t>TEMPP681</a:t>
            </a:r>
            <a:r>
              <a:rPr lang="en-US" dirty="0">
                <a:latin typeface="Avenir Roman" panose="02000503020000020003" pitchFamily="2" charset="0"/>
              </a:rPr>
              <a:t>, </a:t>
            </a:r>
            <a:r>
              <a:rPr lang="en-US" dirty="0">
                <a:latin typeface="Avenir Roman" panose="02000503020000020003" pitchFamily="2" charset="0"/>
                <a:hlinkClick r:id="rId4"/>
              </a:rPr>
              <a:t>TMESOT01</a:t>
            </a:r>
            <a:endParaRPr lang="en-US" dirty="0">
              <a:solidFill>
                <a:schemeClr val="accent1">
                  <a:lumMod val="75000"/>
                </a:schemeClr>
              </a:solidFill>
              <a:latin typeface="Avenir Roman" panose="02000503020000020003" pitchFamily="2" charset="0"/>
            </a:endParaRPr>
          </a:p>
          <a:p>
            <a:r>
              <a:rPr lang="en-US" sz="2400" dirty="0">
                <a:latin typeface="Avenir Roman" panose="02000503020000020003" pitchFamily="2" charset="0"/>
              </a:rPr>
              <a:t>Those names in blue are from standard vocabularies</a:t>
            </a:r>
          </a:p>
          <a:p>
            <a:pPr lvl="1"/>
            <a:r>
              <a:rPr lang="en-US" dirty="0">
                <a:latin typeface="Avenir Roman" panose="02000503020000020003" pitchFamily="2" charset="0"/>
              </a:rPr>
              <a:t>Controlled, publicly available, names added after proposal process</a:t>
            </a:r>
          </a:p>
          <a:p>
            <a:pPr lvl="1"/>
            <a:r>
              <a:rPr lang="en-US" dirty="0">
                <a:latin typeface="Avenir Roman" panose="02000503020000020003" pitchFamily="2" charset="0"/>
              </a:rPr>
              <a:t>Group Examples: </a:t>
            </a:r>
            <a:r>
              <a:rPr lang="en-US" dirty="0">
                <a:latin typeface="Avenir Roman" panose="02000503020000020003" pitchFamily="2" charset="0"/>
                <a:hlinkClick r:id="rId2"/>
              </a:rPr>
              <a:t>CF</a:t>
            </a:r>
            <a:r>
              <a:rPr lang="en-US" dirty="0">
                <a:latin typeface="Avenir Roman" panose="02000503020000020003" pitchFamily="2" charset="0"/>
              </a:rPr>
              <a:t>, </a:t>
            </a:r>
            <a:r>
              <a:rPr lang="en-US" dirty="0">
                <a:latin typeface="Avenir Roman" panose="02000503020000020003" pitchFamily="2" charset="0"/>
                <a:hlinkClick r:id="rId5"/>
              </a:rPr>
              <a:t>SeaVox</a:t>
            </a:r>
            <a:r>
              <a:rPr lang="en-US" dirty="0">
                <a:latin typeface="Avenir Roman" panose="02000503020000020003" pitchFamily="2" charset="0"/>
              </a:rPr>
              <a:t>, </a:t>
            </a:r>
            <a:r>
              <a:rPr lang="en-US" dirty="0">
                <a:latin typeface="Avenir Roman" panose="02000503020000020003" pitchFamily="2" charset="0"/>
                <a:hlinkClick r:id="rId6"/>
              </a:rPr>
              <a:t>BODC</a:t>
            </a:r>
            <a:endParaRPr lang="en-US" dirty="0">
              <a:latin typeface="Avenir Roman" panose="02000503020000020003" pitchFamily="2" charset="0"/>
            </a:endParaRPr>
          </a:p>
          <a:p>
            <a:r>
              <a:rPr lang="en-US" sz="2400" dirty="0">
                <a:latin typeface="Avenir Roman" panose="02000503020000020003" pitchFamily="2" charset="0"/>
              </a:rPr>
              <a:t>Someone should write a tool that checks files and converts to standard vocabulary names?</a:t>
            </a:r>
          </a:p>
        </p:txBody>
      </p:sp>
    </p:spTree>
    <p:extLst>
      <p:ext uri="{BB962C8B-B14F-4D97-AF65-F5344CB8AC3E}">
        <p14:creationId xmlns:p14="http://schemas.microsoft.com/office/powerpoint/2010/main" val="3395161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latin typeface="Avenir Roman" panose="02000503020000020003" pitchFamily="2" charset="0"/>
              </a:rPr>
              <a:t>Code Readability part 2: comments and </a:t>
            </a:r>
            <a:r>
              <a:rPr lang="en-US" b="1" dirty="0" err="1">
                <a:latin typeface="Avenir Roman" panose="02000503020000020003" pitchFamily="2" charset="0"/>
              </a:rPr>
              <a:t>autodocs</a:t>
            </a:r>
            <a:endParaRPr lang="en-US" b="1" dirty="0">
              <a:latin typeface="Avenir Roman" panose="02000503020000020003" pitchFamily="2" charset="0"/>
            </a:endParaRPr>
          </a:p>
        </p:txBody>
      </p:sp>
      <p:sp>
        <p:nvSpPr>
          <p:cNvPr id="3" name="Content Placeholder 2"/>
          <p:cNvSpPr>
            <a:spLocks noGrp="1"/>
          </p:cNvSpPr>
          <p:nvPr>
            <p:ph idx="1"/>
          </p:nvPr>
        </p:nvSpPr>
        <p:spPr>
          <a:xfrm>
            <a:off x="838199" y="1825625"/>
            <a:ext cx="6169629" cy="4351338"/>
          </a:xfrm>
        </p:spPr>
        <p:txBody>
          <a:bodyPr/>
          <a:lstStyle/>
          <a:p>
            <a:r>
              <a:rPr lang="en-US" dirty="0" err="1">
                <a:latin typeface="Avenir Roman" panose="02000503020000020003" pitchFamily="2" charset="0"/>
              </a:rPr>
              <a:t>Docstrings</a:t>
            </a:r>
            <a:r>
              <a:rPr lang="en-US" dirty="0">
                <a:latin typeface="Avenir Roman" panose="02000503020000020003" pitchFamily="2" charset="0"/>
              </a:rPr>
              <a:t>: format for writing documentation in Python</a:t>
            </a:r>
          </a:p>
          <a:p>
            <a:r>
              <a:rPr lang="en-US" dirty="0">
                <a:latin typeface="Avenir Roman" panose="02000503020000020003" pitchFamily="2" charset="0"/>
              </a:rPr>
              <a:t>Flavors: </a:t>
            </a:r>
            <a:r>
              <a:rPr lang="en-US" dirty="0">
                <a:latin typeface="Avenir Roman" panose="02000503020000020003" pitchFamily="2" charset="0"/>
                <a:hlinkClick r:id="rId2"/>
              </a:rPr>
              <a:t>Numpy</a:t>
            </a:r>
            <a:r>
              <a:rPr lang="en-US" dirty="0">
                <a:latin typeface="Avenir Roman" panose="02000503020000020003" pitchFamily="2" charset="0"/>
              </a:rPr>
              <a:t>, </a:t>
            </a:r>
            <a:r>
              <a:rPr lang="en-US" dirty="0">
                <a:latin typeface="Avenir Roman" panose="02000503020000020003" pitchFamily="2" charset="0"/>
                <a:hlinkClick r:id="rId3"/>
              </a:rPr>
              <a:t>Google</a:t>
            </a:r>
            <a:endParaRPr lang="en-US" dirty="0">
              <a:latin typeface="Avenir Roman" panose="02000503020000020003" pitchFamily="2" charset="0"/>
            </a:endParaRPr>
          </a:p>
          <a:p>
            <a:pPr lvl="1"/>
            <a:r>
              <a:rPr lang="en-US" dirty="0">
                <a:latin typeface="Avenir Roman" panose="02000503020000020003" pitchFamily="2" charset="0"/>
              </a:rPr>
              <a:t>Use </a:t>
            </a:r>
            <a:r>
              <a:rPr lang="en-US" b="1" dirty="0" err="1">
                <a:latin typeface="Avenir Roman" panose="02000503020000020003" pitchFamily="2" charset="0"/>
              </a:rPr>
              <a:t>numpy</a:t>
            </a:r>
            <a:r>
              <a:rPr lang="en-US" dirty="0">
                <a:latin typeface="Avenir Roman" panose="02000503020000020003" pitchFamily="2" charset="0"/>
              </a:rPr>
              <a:t> for your projects!</a:t>
            </a:r>
          </a:p>
          <a:p>
            <a:r>
              <a:rPr lang="en-US" dirty="0">
                <a:latin typeface="Avenir Roman" panose="02000503020000020003" pitchFamily="2" charset="0"/>
              </a:rPr>
              <a:t>Document/</a:t>
            </a:r>
            <a:r>
              <a:rPr lang="en-US" dirty="0" err="1">
                <a:latin typeface="Avenir Roman" panose="02000503020000020003" pitchFamily="2" charset="0"/>
              </a:rPr>
              <a:t>Autodocs</a:t>
            </a:r>
            <a:r>
              <a:rPr lang="en-US" dirty="0">
                <a:latin typeface="Avenir Roman" panose="02000503020000020003" pitchFamily="2" charset="0"/>
              </a:rPr>
              <a:t>: </a:t>
            </a:r>
            <a:r>
              <a:rPr lang="en-US" dirty="0">
                <a:latin typeface="Avenir Roman" panose="02000503020000020003" pitchFamily="2" charset="0"/>
                <a:hlinkClick r:id="rId4"/>
              </a:rPr>
              <a:t>Sphinx</a:t>
            </a:r>
            <a:endParaRPr lang="en-US" dirty="0">
              <a:latin typeface="Avenir Roman" panose="02000503020000020003" pitchFamily="2" charset="0"/>
            </a:endParaRPr>
          </a:p>
          <a:p>
            <a:pPr lvl="1"/>
            <a:r>
              <a:rPr lang="en-US" dirty="0">
                <a:latin typeface="Avenir Roman" panose="02000503020000020003" pitchFamily="2" charset="0"/>
              </a:rPr>
              <a:t>Automatically generate code documentation</a:t>
            </a:r>
          </a:p>
          <a:p>
            <a:pPr lvl="1"/>
            <a:r>
              <a:rPr lang="en-US" dirty="0">
                <a:latin typeface="Avenir Roman" panose="02000503020000020003" pitchFamily="2" charset="0"/>
              </a:rPr>
              <a:t>Make html, latex, pdf, plain text, etc.</a:t>
            </a:r>
          </a:p>
          <a:p>
            <a:pPr lvl="1"/>
            <a:r>
              <a:rPr lang="en-US" dirty="0">
                <a:latin typeface="Avenir Roman" panose="02000503020000020003" pitchFamily="2" charset="0"/>
              </a:rPr>
              <a:t>Use with </a:t>
            </a:r>
            <a:r>
              <a:rPr lang="en-US" dirty="0">
                <a:latin typeface="Avenir Roman" panose="02000503020000020003" pitchFamily="2" charset="0"/>
                <a:hlinkClick r:id="rId5"/>
              </a:rPr>
              <a:t>Read the Docs</a:t>
            </a:r>
            <a:r>
              <a:rPr lang="en-US" dirty="0">
                <a:latin typeface="Avenir Roman" panose="02000503020000020003" pitchFamily="2" charset="0"/>
              </a:rPr>
              <a:t> for free hosting</a:t>
            </a:r>
          </a:p>
          <a:p>
            <a:pPr lvl="1"/>
            <a:endParaRPr lang="en-US" dirty="0">
              <a:latin typeface="Avenir Roman" panose="02000503020000020003" pitchFamily="2" charset="0"/>
            </a:endParaRPr>
          </a:p>
        </p:txBody>
      </p:sp>
      <p:pic>
        <p:nvPicPr>
          <p:cNvPr id="4098" name="Picture 2" descr="ttps://www.sphinx-doc.org/en/master/_static/sphinxheader.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55590" y="1468437"/>
            <a:ext cx="3714750" cy="714375"/>
          </a:xfrm>
          <a:prstGeom prst="rect">
            <a:avLst/>
          </a:prstGeom>
          <a:solidFill>
            <a:schemeClr val="accent1">
              <a:lumMod val="75000"/>
            </a:schemeClr>
          </a:solidFill>
        </p:spPr>
      </p:pic>
      <p:pic>
        <p:nvPicPr>
          <p:cNvPr id="4" name="Picture 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191289" y="2302701"/>
            <a:ext cx="4570284" cy="4357162"/>
          </a:xfrm>
          <a:prstGeom prst="rect">
            <a:avLst/>
          </a:prstGeom>
          <a:effectLst>
            <a:outerShdw blurRad="50800" dist="76200" dir="2700000" algn="tl" rotWithShape="0">
              <a:prstClr val="black">
                <a:alpha val="40000"/>
              </a:prstClr>
            </a:outerShdw>
          </a:effectLst>
        </p:spPr>
      </p:pic>
    </p:spTree>
    <p:extLst>
      <p:ext uri="{BB962C8B-B14F-4D97-AF65-F5344CB8AC3E}">
        <p14:creationId xmlns:p14="http://schemas.microsoft.com/office/powerpoint/2010/main" val="18903144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Reproducible Computational Science">
            <a:extLst>
              <a:ext uri="{FF2B5EF4-FFF2-40B4-BE49-F238E27FC236}">
                <a16:creationId xmlns:a16="http://schemas.microsoft.com/office/drawing/2014/main" id="{268BDA88-2410-5041-851E-C9FE2E81A33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51000" y="656525"/>
            <a:ext cx="8890000" cy="508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89376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20" name="Picture 4" descr="ttps://www.python.org/static/community_logos/python-logo-master-v3-TM.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62615" y="1341534"/>
            <a:ext cx="3880022" cy="131055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pPr algn="ctr"/>
            <a:r>
              <a:rPr lang="en-US" b="1" dirty="0">
                <a:latin typeface="Avenir Roman" panose="02000503020000020003" pitchFamily="2" charset="0"/>
              </a:rPr>
              <a:t>Advanced Software Engineering</a:t>
            </a:r>
          </a:p>
        </p:txBody>
      </p:sp>
      <p:sp>
        <p:nvSpPr>
          <p:cNvPr id="3" name="Content Placeholder 2"/>
          <p:cNvSpPr>
            <a:spLocks noGrp="1"/>
          </p:cNvSpPr>
          <p:nvPr>
            <p:ph idx="1"/>
          </p:nvPr>
        </p:nvSpPr>
        <p:spPr>
          <a:xfrm>
            <a:off x="838200" y="1500160"/>
            <a:ext cx="11126492" cy="4578006"/>
          </a:xfrm>
        </p:spPr>
        <p:txBody>
          <a:bodyPr>
            <a:noAutofit/>
          </a:bodyPr>
          <a:lstStyle/>
          <a:p>
            <a:pPr marL="228600" lvl="1">
              <a:spcBef>
                <a:spcPts val="1000"/>
              </a:spcBef>
            </a:pPr>
            <a:r>
              <a:rPr lang="en-US" dirty="0">
                <a:latin typeface="Avenir Roman" panose="02000503020000020003" pitchFamily="2" charset="0"/>
              </a:rPr>
              <a:t>Python language power features:</a:t>
            </a:r>
          </a:p>
          <a:p>
            <a:pPr marL="685800" lvl="2">
              <a:spcBef>
                <a:spcPts val="1000"/>
              </a:spcBef>
            </a:pPr>
            <a:r>
              <a:rPr lang="en-US" sz="2400" dirty="0">
                <a:latin typeface="Avenir Roman" panose="02000503020000020003" pitchFamily="2" charset="0"/>
              </a:rPr>
              <a:t>Decorators, factories, list comprehensions, etc.</a:t>
            </a:r>
          </a:p>
          <a:p>
            <a:r>
              <a:rPr lang="en-US" sz="2400" dirty="0">
                <a:latin typeface="Avenir Roman" panose="02000503020000020003" pitchFamily="2" charset="0"/>
                <a:hlinkClick r:id="rId4"/>
              </a:rPr>
              <a:t>Packaging</a:t>
            </a:r>
            <a:endParaRPr lang="en-US" sz="2400" dirty="0">
              <a:latin typeface="Avenir Roman" panose="02000503020000020003" pitchFamily="2" charset="0"/>
            </a:endParaRPr>
          </a:p>
          <a:p>
            <a:pPr lvl="1"/>
            <a:r>
              <a:rPr lang="en-US" dirty="0">
                <a:latin typeface="Avenir Roman" panose="02000503020000020003" pitchFamily="2" charset="0"/>
              </a:rPr>
              <a:t>Version schemes</a:t>
            </a:r>
          </a:p>
          <a:p>
            <a:r>
              <a:rPr lang="en-US" sz="2400" dirty="0">
                <a:latin typeface="Avenir Roman" panose="02000503020000020003" pitchFamily="2" charset="0"/>
              </a:rPr>
              <a:t>Continuous Integration (CI)</a:t>
            </a:r>
          </a:p>
          <a:p>
            <a:pPr lvl="1"/>
            <a:r>
              <a:rPr lang="en-US" dirty="0">
                <a:latin typeface="Avenir Roman" panose="02000503020000020003" pitchFamily="2" charset="0"/>
              </a:rPr>
              <a:t>Special mention: </a:t>
            </a:r>
            <a:r>
              <a:rPr lang="en-US" dirty="0">
                <a:latin typeface="Avenir Roman" panose="02000503020000020003" pitchFamily="2" charset="0"/>
                <a:hlinkClick r:id="rId5"/>
              </a:rPr>
              <a:t>Pre-commit</a:t>
            </a:r>
            <a:endParaRPr lang="en-US" dirty="0">
              <a:latin typeface="Avenir Roman" panose="02000503020000020003" pitchFamily="2" charset="0"/>
            </a:endParaRPr>
          </a:p>
          <a:p>
            <a:r>
              <a:rPr lang="en-US" sz="2400" dirty="0">
                <a:latin typeface="Avenir Roman" panose="02000503020000020003" pitchFamily="2" charset="0"/>
                <a:hlinkClick r:id="rId6"/>
              </a:rPr>
              <a:t>Tests</a:t>
            </a:r>
            <a:endParaRPr lang="en-US" sz="2400" dirty="0">
              <a:latin typeface="Avenir Roman" panose="02000503020000020003" pitchFamily="2" charset="0"/>
            </a:endParaRPr>
          </a:p>
          <a:p>
            <a:pPr lvl="1"/>
            <a:r>
              <a:rPr lang="en-US" dirty="0">
                <a:latin typeface="Avenir Roman" panose="02000503020000020003" pitchFamily="2" charset="0"/>
              </a:rPr>
              <a:t>Unit, system/holistic</a:t>
            </a:r>
          </a:p>
          <a:p>
            <a:r>
              <a:rPr lang="en-US" sz="2400" dirty="0">
                <a:latin typeface="Avenir Roman" panose="02000503020000020003" pitchFamily="2" charset="0"/>
              </a:rPr>
              <a:t>Images/Containers</a:t>
            </a:r>
          </a:p>
          <a:p>
            <a:r>
              <a:rPr lang="en-US" sz="2400" dirty="0">
                <a:latin typeface="Avenir Roman" panose="02000503020000020003" pitchFamily="2" charset="0"/>
              </a:rPr>
              <a:t>“Better is the enemy of good”</a:t>
            </a:r>
          </a:p>
        </p:txBody>
      </p:sp>
      <p:pic>
        <p:nvPicPr>
          <p:cNvPr id="5" name="Picture 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862615" y="3102894"/>
            <a:ext cx="3677165" cy="1151262"/>
          </a:xfrm>
          <a:prstGeom prst="rect">
            <a:avLst/>
          </a:prstGeom>
        </p:spPr>
      </p:pic>
      <p:pic>
        <p:nvPicPr>
          <p:cNvPr id="9218" name="Picture 2" descr="ttps://www.docker.com/sites/default/files/d8/2019-07/Moby-logo.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771866" y="4418654"/>
            <a:ext cx="2767914" cy="19849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73205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venir Roman" panose="02000503020000020003" pitchFamily="2" charset="0"/>
              </a:rPr>
              <a:t>Licensing Code and Datasets</a:t>
            </a:r>
          </a:p>
        </p:txBody>
      </p:sp>
      <p:sp>
        <p:nvSpPr>
          <p:cNvPr id="3" name="Content Placeholder 2"/>
          <p:cNvSpPr>
            <a:spLocks noGrp="1"/>
          </p:cNvSpPr>
          <p:nvPr>
            <p:ph idx="1"/>
          </p:nvPr>
        </p:nvSpPr>
        <p:spPr>
          <a:xfrm>
            <a:off x="698715" y="1825625"/>
            <a:ext cx="6585692" cy="4351338"/>
          </a:xfrm>
        </p:spPr>
        <p:txBody>
          <a:bodyPr>
            <a:normAutofit fontScale="92500"/>
          </a:bodyPr>
          <a:lstStyle/>
          <a:p>
            <a:r>
              <a:rPr lang="en-US" dirty="0">
                <a:latin typeface="Avenir Roman" panose="02000503020000020003" pitchFamily="2" charset="0"/>
              </a:rPr>
              <a:t>Tool to help you choose: </a:t>
            </a:r>
            <a:r>
              <a:rPr lang="en-US" dirty="0">
                <a:latin typeface="Avenir Roman" panose="02000503020000020003" pitchFamily="2" charset="0"/>
                <a:hlinkClick r:id="rId3"/>
              </a:rPr>
              <a:t>https://choosealicense.com/</a:t>
            </a:r>
            <a:endParaRPr lang="en-US" dirty="0">
              <a:latin typeface="Avenir Roman" panose="02000503020000020003" pitchFamily="2" charset="0"/>
            </a:endParaRPr>
          </a:p>
          <a:p>
            <a:pPr lvl="1"/>
            <a:r>
              <a:rPr lang="en-US" dirty="0">
                <a:latin typeface="Avenir Roman" panose="02000503020000020003" pitchFamily="2" charset="0"/>
              </a:rPr>
              <a:t>Software: MIT, BSD</a:t>
            </a:r>
          </a:p>
          <a:p>
            <a:pPr lvl="1"/>
            <a:r>
              <a:rPr lang="en-US" dirty="0">
                <a:latin typeface="Avenir Roman" panose="02000503020000020003" pitchFamily="2" charset="0"/>
              </a:rPr>
              <a:t>Data: CC</a:t>
            </a:r>
          </a:p>
          <a:p>
            <a:r>
              <a:rPr lang="en-US" dirty="0">
                <a:latin typeface="Avenir Roman" panose="02000503020000020003" pitchFamily="2" charset="0"/>
                <a:hlinkClick r:id="rId4"/>
              </a:rPr>
              <a:t>USA federal government data licenses</a:t>
            </a:r>
            <a:r>
              <a:rPr lang="en-US" dirty="0">
                <a:latin typeface="Avenir Roman" panose="02000503020000020003" pitchFamily="2" charset="0"/>
              </a:rPr>
              <a:t>: </a:t>
            </a:r>
            <a:r>
              <a:rPr lang="en-US" dirty="0">
                <a:latin typeface="Avenir Roman" panose="02000503020000020003" pitchFamily="2" charset="0"/>
                <a:hlinkClick r:id="rId5"/>
              </a:rPr>
              <a:t>ODC</a:t>
            </a:r>
            <a:r>
              <a:rPr lang="en-US" dirty="0">
                <a:latin typeface="Avenir Roman" panose="02000503020000020003" pitchFamily="2" charset="0"/>
              </a:rPr>
              <a:t>, </a:t>
            </a:r>
            <a:r>
              <a:rPr lang="en-US" dirty="0">
                <a:latin typeface="Avenir Roman" panose="02000503020000020003" pitchFamily="2" charset="0"/>
                <a:hlinkClick r:id="rId6"/>
              </a:rPr>
              <a:t>CC</a:t>
            </a:r>
            <a:r>
              <a:rPr lang="en-US" dirty="0">
                <a:latin typeface="Avenir Roman" panose="02000503020000020003" pitchFamily="2" charset="0"/>
              </a:rPr>
              <a:t>, </a:t>
            </a:r>
            <a:r>
              <a:rPr lang="en-US" dirty="0">
                <a:latin typeface="Avenir Roman" panose="02000503020000020003" pitchFamily="2" charset="0"/>
                <a:hlinkClick r:id="rId7"/>
              </a:rPr>
              <a:t>GNU</a:t>
            </a:r>
            <a:r>
              <a:rPr lang="en-US" dirty="0">
                <a:latin typeface="Avenir Roman" panose="02000503020000020003" pitchFamily="2" charset="0"/>
              </a:rPr>
              <a:t> (</a:t>
            </a:r>
            <a:r>
              <a:rPr lang="en-US" dirty="0">
                <a:latin typeface="Avenir Roman" panose="02000503020000020003" pitchFamily="2" charset="0"/>
                <a:hlinkClick r:id="rId8"/>
              </a:rPr>
              <a:t>Federal only</a:t>
            </a:r>
            <a:r>
              <a:rPr lang="en-US" dirty="0">
                <a:latin typeface="Avenir Roman" panose="02000503020000020003" pitchFamily="2" charset="0"/>
              </a:rPr>
              <a:t>)</a:t>
            </a:r>
          </a:p>
          <a:p>
            <a:r>
              <a:rPr lang="en-US" dirty="0">
                <a:latin typeface="Avenir Roman" panose="02000503020000020003" pitchFamily="2" charset="0"/>
                <a:hlinkClick r:id="rId9"/>
              </a:rPr>
              <a:t>Publically funded data</a:t>
            </a:r>
            <a:r>
              <a:rPr lang="en-US" dirty="0">
                <a:latin typeface="Avenir Roman" panose="02000503020000020003" pitchFamily="2" charset="0"/>
              </a:rPr>
              <a:t> must be open access, data centers may license holdings</a:t>
            </a:r>
          </a:p>
          <a:p>
            <a:r>
              <a:rPr lang="en-US" dirty="0">
                <a:latin typeface="Avenir Roman" panose="02000503020000020003" pitchFamily="2" charset="0"/>
              </a:rPr>
              <a:t>If no license is stated, a proprietary license is assumed - “</a:t>
            </a:r>
            <a:r>
              <a:rPr lang="en-US" dirty="0">
                <a:latin typeface="Avenir Roman" panose="02000503020000020003" pitchFamily="2" charset="0"/>
                <a:hlinkClick r:id="rId10"/>
              </a:rPr>
              <a:t>all rights reserved</a:t>
            </a:r>
            <a:r>
              <a:rPr lang="en-US" dirty="0">
                <a:latin typeface="Avenir Roman" panose="02000503020000020003" pitchFamily="2" charset="0"/>
              </a:rPr>
              <a:t>”</a:t>
            </a:r>
          </a:p>
        </p:txBody>
      </p:sp>
      <p:pic>
        <p:nvPicPr>
          <p:cNvPr id="10248" name="Picture 8" descr="igure 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423892" y="1955416"/>
            <a:ext cx="4091413" cy="362806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7423892" y="5694318"/>
            <a:ext cx="4278094" cy="307777"/>
          </a:xfrm>
          <a:prstGeom prst="rect">
            <a:avLst/>
          </a:prstGeom>
        </p:spPr>
        <p:txBody>
          <a:bodyPr wrap="none">
            <a:spAutoFit/>
          </a:bodyPr>
          <a:lstStyle/>
          <a:p>
            <a:r>
              <a:rPr lang="en-US" sz="1400" dirty="0" err="1"/>
              <a:t>doi</a:t>
            </a:r>
            <a:r>
              <a:rPr lang="en-US" sz="1400" dirty="0"/>
              <a:t>: </a:t>
            </a:r>
            <a:r>
              <a:rPr lang="en-US" sz="1400" dirty="0">
                <a:hlinkClick r:id="rId12"/>
              </a:rPr>
              <a:t>https://doi.org/10.1371/journal.pcbi.1002598.g002</a:t>
            </a:r>
            <a:endParaRPr lang="en-US" sz="1400" dirty="0"/>
          </a:p>
        </p:txBody>
      </p:sp>
    </p:spTree>
    <p:extLst>
      <p:ext uri="{BB962C8B-B14F-4D97-AF65-F5344CB8AC3E}">
        <p14:creationId xmlns:p14="http://schemas.microsoft.com/office/powerpoint/2010/main" val="14987281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latin typeface="Avenir Roman" panose="02000503020000020003" pitchFamily="2" charset="0"/>
              </a:rPr>
              <a:t>DOIs for Fun and Profit: Pt. 1</a:t>
            </a:r>
          </a:p>
        </p:txBody>
      </p:sp>
      <p:sp>
        <p:nvSpPr>
          <p:cNvPr id="3" name="Content Placeholder 2"/>
          <p:cNvSpPr>
            <a:spLocks noGrp="1"/>
          </p:cNvSpPr>
          <p:nvPr>
            <p:ph idx="1"/>
          </p:nvPr>
        </p:nvSpPr>
        <p:spPr/>
        <p:txBody>
          <a:bodyPr>
            <a:normAutofit/>
          </a:bodyPr>
          <a:lstStyle/>
          <a:p>
            <a:r>
              <a:rPr lang="en-US" dirty="0">
                <a:latin typeface="Avenir Roman" panose="02000503020000020003" pitchFamily="2" charset="0"/>
              </a:rPr>
              <a:t>DOI </a:t>
            </a:r>
            <a:r>
              <a:rPr lang="mr-IN" dirty="0">
                <a:latin typeface="Avenir Roman" panose="02000503020000020003" pitchFamily="2" charset="0"/>
              </a:rPr>
              <a:t>–</a:t>
            </a:r>
            <a:r>
              <a:rPr lang="en-US" dirty="0">
                <a:latin typeface="Avenir Roman" panose="02000503020000020003" pitchFamily="2" charset="0"/>
              </a:rPr>
              <a:t> Digital Object Identifier, can be made by many organizations</a:t>
            </a:r>
          </a:p>
          <a:p>
            <a:pPr lvl="1"/>
            <a:r>
              <a:rPr lang="en-US" dirty="0">
                <a:latin typeface="Avenir Roman" panose="02000503020000020003" pitchFamily="2" charset="0"/>
              </a:rPr>
              <a:t>Your institution may do so, but you don’t need to use them</a:t>
            </a:r>
          </a:p>
          <a:p>
            <a:pPr lvl="1"/>
            <a:r>
              <a:rPr lang="en-US" dirty="0" err="1">
                <a:latin typeface="Avenir Roman" panose="02000503020000020003" pitchFamily="2" charset="0"/>
              </a:rPr>
              <a:t>Zenodo</a:t>
            </a:r>
            <a:r>
              <a:rPr lang="en-US" dirty="0">
                <a:latin typeface="Avenir Roman" panose="02000503020000020003" pitchFamily="2" charset="0"/>
              </a:rPr>
              <a:t> is broadly available for all</a:t>
            </a:r>
          </a:p>
          <a:p>
            <a:r>
              <a:rPr lang="en-US" dirty="0">
                <a:latin typeface="Avenir Roman" panose="02000503020000020003" pitchFamily="2" charset="0"/>
              </a:rPr>
              <a:t>Making DOIs for code</a:t>
            </a:r>
          </a:p>
          <a:p>
            <a:pPr lvl="1"/>
            <a:r>
              <a:rPr lang="en-US" dirty="0">
                <a:latin typeface="Avenir Roman" panose="02000503020000020003" pitchFamily="2" charset="0"/>
                <a:hlinkClick r:id="rId3"/>
              </a:rPr>
              <a:t>https://guides.github.com/activities/citable-code/</a:t>
            </a:r>
            <a:endParaRPr lang="en-US" dirty="0">
              <a:latin typeface="Avenir Roman" panose="02000503020000020003" pitchFamily="2" charset="0"/>
            </a:endParaRPr>
          </a:p>
          <a:p>
            <a:r>
              <a:rPr lang="en-US" dirty="0">
                <a:latin typeface="Avenir Roman" panose="02000503020000020003" pitchFamily="2" charset="0"/>
              </a:rPr>
              <a:t>Making DOIs for data</a:t>
            </a:r>
          </a:p>
          <a:p>
            <a:pPr lvl="1"/>
            <a:r>
              <a:rPr lang="en-US" dirty="0">
                <a:latin typeface="Avenir Roman" panose="02000503020000020003" pitchFamily="2" charset="0"/>
                <a:hlinkClick r:id="rId3"/>
              </a:rPr>
              <a:t>https://www.zenodo.org/</a:t>
            </a:r>
          </a:p>
          <a:p>
            <a:pPr lvl="1"/>
            <a:r>
              <a:rPr lang="en-US" dirty="0">
                <a:latin typeface="Avenir Roman" panose="02000503020000020003" pitchFamily="2" charset="0"/>
              </a:rPr>
              <a:t>Your institution may be able to </a:t>
            </a:r>
            <a:r>
              <a:rPr lang="en-US" dirty="0">
                <a:latin typeface="Avenir Roman" panose="02000503020000020003" pitchFamily="2" charset="0"/>
                <a:hlinkClick r:id="rId4"/>
              </a:rPr>
              <a:t>make DOIs</a:t>
            </a:r>
            <a:endParaRPr lang="en-US" dirty="0">
              <a:latin typeface="Avenir Roman" panose="02000503020000020003" pitchFamily="2" charset="0"/>
            </a:endParaRPr>
          </a:p>
          <a:p>
            <a:endParaRPr lang="en-US" dirty="0"/>
          </a:p>
        </p:txBody>
      </p:sp>
      <p:pic>
        <p:nvPicPr>
          <p:cNvPr id="12290" name="Picture 2" descr="http://www.doi.org/img/doi_logo_for_display.gi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25050" y="3303378"/>
            <a:ext cx="952500" cy="876300"/>
          </a:xfrm>
          <a:prstGeom prst="rect">
            <a:avLst/>
          </a:prstGeom>
          <a:noFill/>
          <a:extLst>
            <a:ext uri="{909E8E84-426E-40DD-AFC4-6F175D3DCCD1}">
              <a14:hiddenFill xmlns:a14="http://schemas.microsoft.com/office/drawing/2010/main">
                <a:solidFill>
                  <a:srgbClr val="FFFFFF"/>
                </a:solidFill>
              </a14:hiddenFill>
            </a:ext>
          </a:extLst>
        </p:spPr>
      </p:pic>
      <p:pic>
        <p:nvPicPr>
          <p:cNvPr id="12296" name="Picture 8" descr="ttps://about.zenodo.org/static/img/logos/zenodo-gradient-200.png">
            <a:hlinkClick r:id="rId6"/>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448800" y="4356092"/>
            <a:ext cx="1905000" cy="762000"/>
          </a:xfrm>
          <a:prstGeom prst="rect">
            <a:avLst/>
          </a:prstGeom>
          <a:noFill/>
          <a:extLst>
            <a:ext uri="{909E8E84-426E-40DD-AFC4-6F175D3DCCD1}">
              <a14:hiddenFill xmlns:a14="http://schemas.microsoft.com/office/drawing/2010/main">
                <a:solidFill>
                  <a:srgbClr val="FFFFFF"/>
                </a:solidFill>
              </a14:hiddenFill>
            </a:ext>
          </a:extLst>
        </p:spPr>
      </p:pic>
      <p:pic>
        <p:nvPicPr>
          <p:cNvPr id="12298" name="Picture 10" descr="ttps://datacite.org/assets/logo.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179276" y="5253029"/>
            <a:ext cx="4174524" cy="13699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34222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latin typeface="Avenir Roman" panose="02000503020000020003" pitchFamily="2" charset="0"/>
              </a:rPr>
              <a:t>DOIs for Fun and Profit: Pt. 2</a:t>
            </a:r>
          </a:p>
        </p:txBody>
      </p:sp>
      <p:sp>
        <p:nvSpPr>
          <p:cNvPr id="3" name="Content Placeholder 2"/>
          <p:cNvSpPr>
            <a:spLocks noGrp="1"/>
          </p:cNvSpPr>
          <p:nvPr>
            <p:ph idx="1"/>
          </p:nvPr>
        </p:nvSpPr>
        <p:spPr/>
        <p:txBody>
          <a:bodyPr/>
          <a:lstStyle/>
          <a:p>
            <a:r>
              <a:rPr lang="en-US" dirty="0">
                <a:latin typeface="Avenir Roman" panose="02000503020000020003" pitchFamily="2" charset="0"/>
              </a:rPr>
              <a:t>Citing DOIs:</a:t>
            </a:r>
          </a:p>
          <a:p>
            <a:pPr lvl="1"/>
            <a:r>
              <a:rPr lang="en-US" dirty="0" err="1">
                <a:latin typeface="Avenir Roman" panose="02000503020000020003" pitchFamily="2" charset="0"/>
              </a:rPr>
              <a:t>Zenodo</a:t>
            </a:r>
            <a:r>
              <a:rPr lang="en-US" dirty="0">
                <a:latin typeface="Avenir Roman" panose="02000503020000020003" pitchFamily="2" charset="0"/>
              </a:rPr>
              <a:t>: lets look at </a:t>
            </a:r>
            <a:r>
              <a:rPr lang="pt-BR" b="1" dirty="0">
                <a:latin typeface="Avenir Roman" panose="02000503020000020003" pitchFamily="2" charset="0"/>
                <a:hlinkClick r:id="rId3"/>
              </a:rPr>
              <a:t>10.5281/zenodo.1256998</a:t>
            </a:r>
            <a:r>
              <a:rPr lang="pt-BR" b="1" dirty="0">
                <a:latin typeface="Avenir Roman" panose="02000503020000020003" pitchFamily="2" charset="0"/>
              </a:rPr>
              <a:t> </a:t>
            </a:r>
          </a:p>
          <a:p>
            <a:pPr lvl="2"/>
            <a:r>
              <a:rPr lang="en-US" dirty="0">
                <a:latin typeface="Avenir Roman" panose="02000503020000020003" pitchFamily="2" charset="0"/>
              </a:rPr>
              <a:t>Choose citation style</a:t>
            </a:r>
          </a:p>
          <a:p>
            <a:pPr lvl="1"/>
            <a:r>
              <a:rPr lang="en-US" dirty="0">
                <a:latin typeface="Avenir Roman" panose="02000503020000020003" pitchFamily="2" charset="0"/>
              </a:rPr>
              <a:t>Online tool: </a:t>
            </a:r>
            <a:r>
              <a:rPr lang="en-US" dirty="0">
                <a:latin typeface="Avenir Roman" panose="02000503020000020003" pitchFamily="2" charset="0"/>
                <a:hlinkClick r:id="rId4"/>
              </a:rPr>
              <a:t>https://citation.crosscite.org/</a:t>
            </a:r>
            <a:endParaRPr lang="en-US" dirty="0">
              <a:latin typeface="Avenir Roman" panose="02000503020000020003" pitchFamily="2" charset="0"/>
            </a:endParaRPr>
          </a:p>
          <a:p>
            <a:pPr lvl="2"/>
            <a:r>
              <a:rPr lang="is-IS" dirty="0">
                <a:latin typeface="Avenir Roman" panose="02000503020000020003" pitchFamily="2" charset="0"/>
              </a:rPr>
              <a:t>10.7942/C2008W, “american-geophysical-union”, “en-US”</a:t>
            </a:r>
            <a:endParaRPr lang="en-US" dirty="0">
              <a:latin typeface="Avenir Roman" panose="02000503020000020003" pitchFamily="2" charset="0"/>
            </a:endParaRPr>
          </a:p>
          <a:p>
            <a:r>
              <a:rPr lang="en-US" dirty="0">
                <a:latin typeface="Avenir Roman" panose="02000503020000020003" pitchFamily="2" charset="0"/>
              </a:rPr>
              <a:t>These tools depend on the DOI fields being filled out properly, so you don’t have to manually form them</a:t>
            </a:r>
          </a:p>
          <a:p>
            <a:pPr lvl="1"/>
            <a:r>
              <a:rPr lang="en-US" dirty="0">
                <a:latin typeface="Avenir Roman" panose="02000503020000020003" pitchFamily="2" charset="0"/>
              </a:rPr>
              <a:t>Otherwise, follow recommended style</a:t>
            </a:r>
          </a:p>
          <a:p>
            <a:endParaRPr lang="en-US" dirty="0"/>
          </a:p>
        </p:txBody>
      </p:sp>
      <p:pic>
        <p:nvPicPr>
          <p:cNvPr id="11266" name="Picture 2" descr="http://www.doi.org/img/doi_logo_for_display.gi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894855" y="5378625"/>
            <a:ext cx="952500" cy="876300"/>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descr="ttps://about.zenodo.org/static/img/logos/zenodo-gradient-200.png">
            <a:hlinkClick r:id="rId6"/>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930122" y="5414963"/>
            <a:ext cx="1905000"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20156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504610"/>
            <a:ext cx="10515600" cy="1325563"/>
          </a:xfrm>
        </p:spPr>
        <p:txBody>
          <a:bodyPr>
            <a:normAutofit/>
          </a:bodyPr>
          <a:lstStyle/>
          <a:p>
            <a:r>
              <a:rPr lang="en-US" b="1" dirty="0">
                <a:latin typeface="Avenir Roman" panose="02000503020000020003" pitchFamily="2" charset="0"/>
              </a:rPr>
              <a:t>Resources for improving (digital) reproducible science</a:t>
            </a:r>
          </a:p>
        </p:txBody>
      </p:sp>
      <p:sp>
        <p:nvSpPr>
          <p:cNvPr id="3" name="Content Placeholder 2"/>
          <p:cNvSpPr>
            <a:spLocks noGrp="1"/>
          </p:cNvSpPr>
          <p:nvPr>
            <p:ph idx="1"/>
          </p:nvPr>
        </p:nvSpPr>
        <p:spPr>
          <a:xfrm>
            <a:off x="838199" y="1965109"/>
            <a:ext cx="10036629" cy="4509861"/>
          </a:xfrm>
        </p:spPr>
        <p:txBody>
          <a:bodyPr/>
          <a:lstStyle/>
          <a:p>
            <a:r>
              <a:rPr lang="en-US" dirty="0">
                <a:latin typeface="Avenir Roman" panose="02000503020000020003" pitchFamily="2" charset="0"/>
              </a:rPr>
              <a:t>Carpentries Project</a:t>
            </a:r>
          </a:p>
          <a:p>
            <a:pPr lvl="1"/>
            <a:r>
              <a:rPr lang="en-US" dirty="0">
                <a:latin typeface="Avenir Roman" panose="02000503020000020003" pitchFamily="2" charset="0"/>
              </a:rPr>
              <a:t>Software</a:t>
            </a:r>
          </a:p>
          <a:p>
            <a:pPr lvl="1"/>
            <a:r>
              <a:rPr lang="en-US" dirty="0">
                <a:latin typeface="Avenir Roman" panose="02000503020000020003" pitchFamily="2" charset="0"/>
              </a:rPr>
              <a:t>Data</a:t>
            </a:r>
          </a:p>
          <a:p>
            <a:r>
              <a:rPr lang="en-US" dirty="0">
                <a:latin typeface="Avenir Roman" panose="02000503020000020003" pitchFamily="2" charset="0"/>
              </a:rPr>
              <a:t>Open Source Initiative</a:t>
            </a:r>
          </a:p>
          <a:p>
            <a:r>
              <a:rPr lang="en-US" dirty="0" err="1">
                <a:latin typeface="Avenir Roman" panose="02000503020000020003" pitchFamily="2" charset="0"/>
              </a:rPr>
              <a:t>OceanHackWeek</a:t>
            </a:r>
            <a:endParaRPr lang="en-US" dirty="0">
              <a:latin typeface="Avenir Roman" panose="02000503020000020003" pitchFamily="2" charset="0"/>
            </a:endParaRPr>
          </a:p>
          <a:p>
            <a:pPr lvl="1"/>
            <a:r>
              <a:rPr lang="en-US" dirty="0">
                <a:latin typeface="Avenir Roman" panose="02000503020000020003" pitchFamily="2" charset="0"/>
              </a:rPr>
              <a:t>2018, 2019</a:t>
            </a:r>
          </a:p>
          <a:p>
            <a:pPr lvl="1"/>
            <a:endParaRPr lang="en-US" dirty="0"/>
          </a:p>
          <a:p>
            <a:pPr lvl="1"/>
            <a:endParaRPr lang="en-US" dirty="0"/>
          </a:p>
        </p:txBody>
      </p:sp>
    </p:spTree>
    <p:extLst>
      <p:ext uri="{BB962C8B-B14F-4D97-AF65-F5344CB8AC3E}">
        <p14:creationId xmlns:p14="http://schemas.microsoft.com/office/powerpoint/2010/main" val="19769628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latin typeface="Avenir Roman" panose="02000503020000020003" pitchFamily="2" charset="0"/>
              </a:rPr>
              <a:t>The Replication Crisis in Science</a:t>
            </a:r>
          </a:p>
        </p:txBody>
      </p:sp>
      <p:sp>
        <p:nvSpPr>
          <p:cNvPr id="3" name="Content Placeholder 2"/>
          <p:cNvSpPr>
            <a:spLocks noGrp="1"/>
          </p:cNvSpPr>
          <p:nvPr>
            <p:ph idx="1"/>
          </p:nvPr>
        </p:nvSpPr>
        <p:spPr/>
        <p:txBody>
          <a:bodyPr/>
          <a:lstStyle/>
          <a:p>
            <a:r>
              <a:rPr lang="en-US" dirty="0">
                <a:latin typeface="Avenir Roman" panose="02000503020000020003" pitchFamily="2" charset="0"/>
              </a:rPr>
              <a:t>Not just social and life sciences!</a:t>
            </a:r>
          </a:p>
          <a:p>
            <a:r>
              <a:rPr lang="en-US" dirty="0" err="1">
                <a:latin typeface="Avenir Roman" panose="02000503020000020003" pitchFamily="2" charset="0"/>
                <a:hlinkClick r:id="rId3"/>
              </a:rPr>
              <a:t>Resplandy</a:t>
            </a:r>
            <a:r>
              <a:rPr lang="en-US" dirty="0">
                <a:latin typeface="Avenir Roman" panose="02000503020000020003" pitchFamily="2" charset="0"/>
                <a:hlinkClick r:id="rId3"/>
              </a:rPr>
              <a:t> et al., 2018</a:t>
            </a:r>
            <a:r>
              <a:rPr lang="en-US" dirty="0">
                <a:latin typeface="Avenir Roman" panose="02000503020000020003" pitchFamily="2" charset="0"/>
              </a:rPr>
              <a:t> </a:t>
            </a:r>
            <a:r>
              <a:rPr lang="mr-IN" dirty="0">
                <a:latin typeface="Avenir Roman" panose="02000503020000020003" pitchFamily="2" charset="0"/>
              </a:rPr>
              <a:t>–</a:t>
            </a:r>
            <a:r>
              <a:rPr lang="en-US" dirty="0">
                <a:latin typeface="Avenir Roman" panose="02000503020000020003" pitchFamily="2" charset="0"/>
              </a:rPr>
              <a:t> “Quantification of ocean heat uptake from changes in atmospheric O</a:t>
            </a:r>
            <a:r>
              <a:rPr lang="en-US" baseline="-25000" dirty="0">
                <a:latin typeface="Avenir Roman" panose="02000503020000020003" pitchFamily="2" charset="0"/>
              </a:rPr>
              <a:t>2</a:t>
            </a:r>
            <a:r>
              <a:rPr lang="en-US" dirty="0">
                <a:latin typeface="Avenir Roman" panose="02000503020000020003" pitchFamily="2" charset="0"/>
              </a:rPr>
              <a:t> and CO</a:t>
            </a:r>
            <a:r>
              <a:rPr lang="en-US" baseline="-25000" dirty="0">
                <a:latin typeface="Avenir Roman" panose="02000503020000020003" pitchFamily="2" charset="0"/>
              </a:rPr>
              <a:t>2</a:t>
            </a:r>
            <a:r>
              <a:rPr lang="en-US" dirty="0">
                <a:latin typeface="Avenir Roman" panose="02000503020000020003" pitchFamily="2" charset="0"/>
              </a:rPr>
              <a:t> composition”</a:t>
            </a:r>
          </a:p>
          <a:p>
            <a:pPr lvl="1"/>
            <a:r>
              <a:rPr lang="en-US" dirty="0">
                <a:latin typeface="Avenir Roman" panose="02000503020000020003" pitchFamily="2" charset="0"/>
              </a:rPr>
              <a:t>Data is available, attempting to come up with similar numbers falls short in original paper as noticed by a climate change skeptic</a:t>
            </a:r>
          </a:p>
          <a:p>
            <a:pPr lvl="1"/>
            <a:r>
              <a:rPr lang="en-US" dirty="0">
                <a:latin typeface="Avenir Roman" panose="02000503020000020003" pitchFamily="2" charset="0"/>
              </a:rPr>
              <a:t>A problem of </a:t>
            </a:r>
            <a:r>
              <a:rPr lang="en-US" dirty="0">
                <a:latin typeface="Avenir Roman" panose="02000503020000020003" pitchFamily="2" charset="0"/>
                <a:hlinkClick r:id="rId4"/>
              </a:rPr>
              <a:t>propagated errors</a:t>
            </a:r>
            <a:endParaRPr lang="en-US" dirty="0">
              <a:latin typeface="Avenir Roman" panose="02000503020000020003" pitchFamily="2" charset="0"/>
            </a:endParaRPr>
          </a:p>
          <a:p>
            <a:r>
              <a:rPr lang="en-US" dirty="0">
                <a:latin typeface="Avenir Roman" panose="02000503020000020003" pitchFamily="2" charset="0"/>
              </a:rPr>
              <a:t>As science uses more moving parts, especially code, how can we ease the burden of fulfilling all of these dependencies?</a:t>
            </a:r>
          </a:p>
          <a:p>
            <a:pPr lvl="1"/>
            <a:r>
              <a:rPr lang="en-US" dirty="0">
                <a:latin typeface="Avenir Roman" panose="02000503020000020003" pitchFamily="2" charset="0"/>
              </a:rPr>
              <a:t>Use software to ensure everyone uses the latest scientific conclusions?</a:t>
            </a:r>
          </a:p>
          <a:p>
            <a:pPr lvl="1"/>
            <a:r>
              <a:rPr lang="en-US" dirty="0">
                <a:latin typeface="Avenir Roman" panose="02000503020000020003" pitchFamily="2" charset="0"/>
              </a:rPr>
              <a:t>Automatic updating of libraries?</a:t>
            </a:r>
          </a:p>
        </p:txBody>
      </p:sp>
    </p:spTree>
    <p:extLst>
      <p:ext uri="{BB962C8B-B14F-4D97-AF65-F5344CB8AC3E}">
        <p14:creationId xmlns:p14="http://schemas.microsoft.com/office/powerpoint/2010/main" val="2027843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latin typeface="Avenir Roman" panose="02000503020000020003" pitchFamily="2" charset="0"/>
              </a:rPr>
              <a:t>Three “R”s of Science</a:t>
            </a:r>
          </a:p>
        </p:txBody>
      </p:sp>
      <p:sp>
        <p:nvSpPr>
          <p:cNvPr id="3" name="Content Placeholder 2"/>
          <p:cNvSpPr>
            <a:spLocks noGrp="1"/>
          </p:cNvSpPr>
          <p:nvPr>
            <p:ph idx="1"/>
          </p:nvPr>
        </p:nvSpPr>
        <p:spPr>
          <a:xfrm>
            <a:off x="838200" y="1825625"/>
            <a:ext cx="10515600" cy="1510699"/>
          </a:xfrm>
        </p:spPr>
        <p:txBody>
          <a:bodyPr>
            <a:normAutofit/>
          </a:bodyPr>
          <a:lstStyle/>
          <a:p>
            <a:r>
              <a:rPr lang="en-US" b="1" dirty="0">
                <a:latin typeface="Avenir Roman" panose="02000503020000020003" pitchFamily="2" charset="0"/>
              </a:rPr>
              <a:t>Repeatability</a:t>
            </a:r>
            <a:r>
              <a:rPr lang="en-US" dirty="0">
                <a:latin typeface="Avenir Roman" panose="02000503020000020003" pitchFamily="2" charset="0"/>
              </a:rPr>
              <a:t>: </a:t>
            </a:r>
            <a:r>
              <a:rPr lang="en-US" b="1" dirty="0">
                <a:solidFill>
                  <a:schemeClr val="accent2"/>
                </a:solidFill>
                <a:latin typeface="Avenir Roman" panose="02000503020000020003" pitchFamily="2" charset="0"/>
              </a:rPr>
              <a:t>Same</a:t>
            </a:r>
            <a:r>
              <a:rPr lang="en-US" dirty="0">
                <a:solidFill>
                  <a:schemeClr val="accent2"/>
                </a:solidFill>
                <a:latin typeface="Avenir Roman" panose="02000503020000020003" pitchFamily="2" charset="0"/>
              </a:rPr>
              <a:t> </a:t>
            </a:r>
            <a:r>
              <a:rPr lang="en-US" dirty="0">
                <a:latin typeface="Avenir Roman" panose="02000503020000020003" pitchFamily="2" charset="0"/>
              </a:rPr>
              <a:t>team, </a:t>
            </a:r>
            <a:r>
              <a:rPr lang="en-US" b="1" dirty="0">
                <a:solidFill>
                  <a:schemeClr val="accent2"/>
                </a:solidFill>
                <a:latin typeface="Avenir Roman" panose="02000503020000020003" pitchFamily="2" charset="0"/>
              </a:rPr>
              <a:t>same</a:t>
            </a:r>
            <a:r>
              <a:rPr lang="en-US" dirty="0">
                <a:solidFill>
                  <a:schemeClr val="accent2"/>
                </a:solidFill>
                <a:latin typeface="Avenir Roman" panose="02000503020000020003" pitchFamily="2" charset="0"/>
              </a:rPr>
              <a:t> </a:t>
            </a:r>
            <a:r>
              <a:rPr lang="en-US" dirty="0">
                <a:latin typeface="Avenir Roman" panose="02000503020000020003" pitchFamily="2" charset="0"/>
              </a:rPr>
              <a:t>experimental setup</a:t>
            </a:r>
          </a:p>
          <a:p>
            <a:r>
              <a:rPr lang="en-US" b="1" dirty="0">
                <a:latin typeface="Avenir Roman" panose="02000503020000020003" pitchFamily="2" charset="0"/>
              </a:rPr>
              <a:t>Replicability:</a:t>
            </a:r>
            <a:r>
              <a:rPr lang="en-US" dirty="0">
                <a:latin typeface="Avenir Roman" panose="02000503020000020003" pitchFamily="2" charset="0"/>
              </a:rPr>
              <a:t> </a:t>
            </a:r>
            <a:r>
              <a:rPr lang="en-US" b="1" dirty="0">
                <a:solidFill>
                  <a:schemeClr val="accent1"/>
                </a:solidFill>
                <a:latin typeface="Avenir Roman" panose="02000503020000020003" pitchFamily="2" charset="0"/>
              </a:rPr>
              <a:t>Different</a:t>
            </a:r>
            <a:r>
              <a:rPr lang="en-US" dirty="0">
                <a:latin typeface="Avenir Roman" panose="02000503020000020003" pitchFamily="2" charset="0"/>
              </a:rPr>
              <a:t> team, </a:t>
            </a:r>
            <a:r>
              <a:rPr lang="en-US" b="1" dirty="0">
                <a:solidFill>
                  <a:schemeClr val="accent2"/>
                </a:solidFill>
                <a:latin typeface="Avenir Roman" panose="02000503020000020003" pitchFamily="2" charset="0"/>
              </a:rPr>
              <a:t>same</a:t>
            </a:r>
            <a:r>
              <a:rPr lang="en-US" dirty="0">
                <a:solidFill>
                  <a:schemeClr val="accent2"/>
                </a:solidFill>
                <a:latin typeface="Avenir Roman" panose="02000503020000020003" pitchFamily="2" charset="0"/>
              </a:rPr>
              <a:t> </a:t>
            </a:r>
            <a:r>
              <a:rPr lang="en-US" dirty="0">
                <a:latin typeface="Avenir Roman" panose="02000503020000020003" pitchFamily="2" charset="0"/>
              </a:rPr>
              <a:t>experimental setup</a:t>
            </a:r>
          </a:p>
          <a:p>
            <a:r>
              <a:rPr lang="en-US" b="1" dirty="0">
                <a:latin typeface="Avenir Roman" panose="02000503020000020003" pitchFamily="2" charset="0"/>
              </a:rPr>
              <a:t>Reproducibility:</a:t>
            </a:r>
            <a:r>
              <a:rPr lang="en-US" dirty="0">
                <a:latin typeface="Avenir Roman" panose="02000503020000020003" pitchFamily="2" charset="0"/>
              </a:rPr>
              <a:t> </a:t>
            </a:r>
            <a:r>
              <a:rPr lang="en-US" b="1" dirty="0">
                <a:solidFill>
                  <a:schemeClr val="accent1"/>
                </a:solidFill>
                <a:latin typeface="Avenir Roman" panose="02000503020000020003" pitchFamily="2" charset="0"/>
              </a:rPr>
              <a:t>Different</a:t>
            </a:r>
            <a:r>
              <a:rPr lang="en-US" dirty="0">
                <a:solidFill>
                  <a:schemeClr val="accent1"/>
                </a:solidFill>
                <a:latin typeface="Avenir Roman" panose="02000503020000020003" pitchFamily="2" charset="0"/>
              </a:rPr>
              <a:t> </a:t>
            </a:r>
            <a:r>
              <a:rPr lang="en-US" dirty="0">
                <a:latin typeface="Avenir Roman" panose="02000503020000020003" pitchFamily="2" charset="0"/>
              </a:rPr>
              <a:t>team, </a:t>
            </a:r>
            <a:r>
              <a:rPr lang="en-US" b="1" dirty="0">
                <a:solidFill>
                  <a:schemeClr val="accent1"/>
                </a:solidFill>
                <a:latin typeface="Avenir Roman" panose="02000503020000020003" pitchFamily="2" charset="0"/>
              </a:rPr>
              <a:t>different</a:t>
            </a:r>
            <a:r>
              <a:rPr lang="en-US" dirty="0">
                <a:latin typeface="Avenir Roman" panose="02000503020000020003" pitchFamily="2" charset="0"/>
              </a:rPr>
              <a:t> experimental setup</a:t>
            </a:r>
          </a:p>
          <a:p>
            <a:endParaRPr lang="en-US" dirty="0">
              <a:latin typeface="Avenir Roman" panose="02000503020000020003" pitchFamily="2" charset="0"/>
            </a:endParaRPr>
          </a:p>
        </p:txBody>
      </p:sp>
      <p:sp>
        <p:nvSpPr>
          <p:cNvPr id="4" name="Rectangle 3"/>
          <p:cNvSpPr/>
          <p:nvPr/>
        </p:nvSpPr>
        <p:spPr>
          <a:xfrm>
            <a:off x="797081" y="6354375"/>
            <a:ext cx="10597838" cy="276999"/>
          </a:xfrm>
          <a:prstGeom prst="rect">
            <a:avLst/>
          </a:prstGeom>
        </p:spPr>
        <p:txBody>
          <a:bodyPr wrap="none">
            <a:spAutoFit/>
          </a:bodyPr>
          <a:lstStyle/>
          <a:p>
            <a:r>
              <a:rPr lang="en-US" sz="1200" dirty="0" err="1">
                <a:latin typeface="Avenir Roman" panose="02000503020000020003" pitchFamily="2" charset="0"/>
              </a:rPr>
              <a:t>Plesser</a:t>
            </a:r>
            <a:r>
              <a:rPr lang="en-US" sz="1200" dirty="0">
                <a:latin typeface="Avenir Roman" panose="02000503020000020003" pitchFamily="2" charset="0"/>
              </a:rPr>
              <a:t> HE (2018) Reproducibility vs. Replicability: A Brief History of a Confused Terminology. </a:t>
            </a:r>
            <a:r>
              <a:rPr lang="en-US" sz="1200" i="1" dirty="0">
                <a:latin typeface="Avenir Roman" panose="02000503020000020003" pitchFamily="2" charset="0"/>
              </a:rPr>
              <a:t>Front. </a:t>
            </a:r>
            <a:r>
              <a:rPr lang="en-US" sz="1200" i="1" dirty="0" err="1">
                <a:latin typeface="Avenir Roman" panose="02000503020000020003" pitchFamily="2" charset="0"/>
              </a:rPr>
              <a:t>Neuroinform</a:t>
            </a:r>
            <a:r>
              <a:rPr lang="en-US" sz="1200" dirty="0">
                <a:latin typeface="Avenir Roman" panose="02000503020000020003" pitchFamily="2" charset="0"/>
              </a:rPr>
              <a:t>. 11:76. </a:t>
            </a:r>
            <a:r>
              <a:rPr lang="en-US" sz="1200" dirty="0" err="1">
                <a:latin typeface="Avenir Roman" panose="02000503020000020003" pitchFamily="2" charset="0"/>
              </a:rPr>
              <a:t>doi</a:t>
            </a:r>
            <a:r>
              <a:rPr lang="en-US" sz="1200" dirty="0">
                <a:latin typeface="Avenir Roman" panose="02000503020000020003" pitchFamily="2" charset="0"/>
              </a:rPr>
              <a:t>: </a:t>
            </a:r>
            <a:r>
              <a:rPr lang="en-US" sz="1200" dirty="0">
                <a:latin typeface="Avenir Roman" panose="02000503020000020003" pitchFamily="2" charset="0"/>
                <a:hlinkClick r:id="rId3"/>
              </a:rPr>
              <a:t>10.3389/fninf.2017.00076</a:t>
            </a:r>
            <a:endParaRPr lang="en-US" sz="1200" dirty="0">
              <a:latin typeface="Avenir Roman" panose="02000503020000020003" pitchFamily="2" charset="0"/>
            </a:endParaRPr>
          </a:p>
        </p:txBody>
      </p:sp>
      <p:sp>
        <p:nvSpPr>
          <p:cNvPr id="5" name="Rectangle 4"/>
          <p:cNvSpPr/>
          <p:nvPr/>
        </p:nvSpPr>
        <p:spPr>
          <a:xfrm>
            <a:off x="838200" y="3789101"/>
            <a:ext cx="10515600" cy="1938992"/>
          </a:xfrm>
          <a:prstGeom prst="rect">
            <a:avLst/>
          </a:prstGeom>
        </p:spPr>
        <p:txBody>
          <a:bodyPr wrap="square">
            <a:spAutoFit/>
          </a:bodyPr>
          <a:lstStyle/>
          <a:p>
            <a:pPr marL="285750" indent="-285750">
              <a:buFont typeface="Arial" charset="0"/>
              <a:buChar char="•"/>
            </a:pPr>
            <a:r>
              <a:rPr lang="en-US" sz="2000" b="1" dirty="0">
                <a:latin typeface="Avenir Roman" panose="02000503020000020003" pitchFamily="2" charset="0"/>
              </a:rPr>
              <a:t>Methods reproducibility</a:t>
            </a:r>
            <a:r>
              <a:rPr lang="en-US" sz="2000" dirty="0">
                <a:latin typeface="Avenir Roman" panose="02000503020000020003" pitchFamily="2" charset="0"/>
              </a:rPr>
              <a:t>: provide sufficient detail about procedures and data so that the same procedures could be exactly repeated.</a:t>
            </a:r>
          </a:p>
          <a:p>
            <a:pPr marL="285750" indent="-285750">
              <a:buFont typeface="Arial" charset="0"/>
              <a:buChar char="•"/>
            </a:pPr>
            <a:r>
              <a:rPr lang="en-US" sz="2000" b="1" dirty="0">
                <a:latin typeface="Avenir Roman" panose="02000503020000020003" pitchFamily="2" charset="0"/>
              </a:rPr>
              <a:t>Results reproducibility</a:t>
            </a:r>
            <a:r>
              <a:rPr lang="en-US" sz="2000" dirty="0">
                <a:latin typeface="Avenir Roman" panose="02000503020000020003" pitchFamily="2" charset="0"/>
              </a:rPr>
              <a:t>: obtain the same results from an independent study with procedures as closely matched to the original study as possible.</a:t>
            </a:r>
          </a:p>
          <a:p>
            <a:pPr marL="285750" indent="-285750">
              <a:buFont typeface="Arial" charset="0"/>
              <a:buChar char="•"/>
            </a:pPr>
            <a:r>
              <a:rPr lang="en-US" sz="2000" b="1" dirty="0">
                <a:latin typeface="Avenir Roman" panose="02000503020000020003" pitchFamily="2" charset="0"/>
              </a:rPr>
              <a:t>Inferential reproducibility</a:t>
            </a:r>
            <a:r>
              <a:rPr lang="en-US" sz="2000" dirty="0">
                <a:latin typeface="Avenir Roman" panose="02000503020000020003" pitchFamily="2" charset="0"/>
              </a:rPr>
              <a:t>: draw the same conclusions from either an independent replication of a study or a reanalysis of the original study.</a:t>
            </a:r>
          </a:p>
        </p:txBody>
      </p:sp>
    </p:spTree>
    <p:extLst>
      <p:ext uri="{BB962C8B-B14F-4D97-AF65-F5344CB8AC3E}">
        <p14:creationId xmlns:p14="http://schemas.microsoft.com/office/powerpoint/2010/main" val="12014050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4" name="Picture 10" descr="ttps://www.force11.org/sites/default/files/logo-horizontal-large_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50510" y="2736191"/>
            <a:ext cx="2675106" cy="140443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normAutofit/>
          </a:bodyPr>
          <a:lstStyle/>
          <a:p>
            <a:pPr algn="ctr"/>
            <a:r>
              <a:rPr lang="en-US" b="1" dirty="0">
                <a:latin typeface="Avenir Roman" panose="02000503020000020003" pitchFamily="2" charset="0"/>
              </a:rPr>
              <a:t>(Oceanography) Data Stewards Salad</a:t>
            </a:r>
          </a:p>
        </p:txBody>
      </p:sp>
      <p:sp>
        <p:nvSpPr>
          <p:cNvPr id="3" name="Content Placeholder 2"/>
          <p:cNvSpPr>
            <a:spLocks noGrp="1"/>
          </p:cNvSpPr>
          <p:nvPr>
            <p:ph idx="1"/>
          </p:nvPr>
        </p:nvSpPr>
        <p:spPr>
          <a:xfrm>
            <a:off x="838199" y="1825625"/>
            <a:ext cx="5235479" cy="3553492"/>
          </a:xfrm>
        </p:spPr>
        <p:txBody>
          <a:bodyPr numCol="2">
            <a:normAutofit/>
          </a:bodyPr>
          <a:lstStyle/>
          <a:p>
            <a:r>
              <a:rPr lang="en-US" dirty="0">
                <a:latin typeface="Avenir Roman" panose="02000503020000020003" pitchFamily="2" charset="0"/>
                <a:hlinkClick r:id="rId4"/>
              </a:rPr>
              <a:t>ESIP</a:t>
            </a:r>
            <a:endParaRPr lang="en-US" dirty="0">
              <a:effectLst/>
              <a:latin typeface="Avenir Roman" panose="02000503020000020003" pitchFamily="2" charset="0"/>
            </a:endParaRPr>
          </a:p>
          <a:p>
            <a:r>
              <a:rPr lang="en-US" dirty="0">
                <a:latin typeface="Avenir Roman" panose="02000503020000020003" pitchFamily="2" charset="0"/>
                <a:hlinkClick r:id="rId5"/>
              </a:rPr>
              <a:t>RDA</a:t>
            </a:r>
            <a:endParaRPr lang="en-US" dirty="0">
              <a:effectLst/>
              <a:latin typeface="Avenir Roman" panose="02000503020000020003" pitchFamily="2" charset="0"/>
            </a:endParaRPr>
          </a:p>
          <a:p>
            <a:r>
              <a:rPr lang="en-US" dirty="0" err="1">
                <a:latin typeface="Avenir Roman" panose="02000503020000020003" pitchFamily="2" charset="0"/>
                <a:hlinkClick r:id="rId6"/>
              </a:rPr>
              <a:t>EarthCube</a:t>
            </a:r>
            <a:endParaRPr lang="en-US" dirty="0">
              <a:effectLst/>
              <a:latin typeface="Avenir Roman" panose="02000503020000020003" pitchFamily="2" charset="0"/>
            </a:endParaRPr>
          </a:p>
          <a:p>
            <a:r>
              <a:rPr lang="en-US" dirty="0">
                <a:latin typeface="Avenir Roman" panose="02000503020000020003" pitchFamily="2" charset="0"/>
                <a:hlinkClick r:id="rId7"/>
              </a:rPr>
              <a:t>FAIR</a:t>
            </a:r>
            <a:endParaRPr lang="en-US" dirty="0">
              <a:effectLst/>
              <a:latin typeface="Avenir Roman" panose="02000503020000020003" pitchFamily="2" charset="0"/>
            </a:endParaRPr>
          </a:p>
          <a:p>
            <a:r>
              <a:rPr lang="en-US" dirty="0">
                <a:latin typeface="Avenir Roman" panose="02000503020000020003" pitchFamily="2" charset="0"/>
                <a:hlinkClick r:id="rId8"/>
              </a:rPr>
              <a:t>Ocean Best Practices</a:t>
            </a:r>
            <a:endParaRPr lang="en-US" dirty="0">
              <a:effectLst/>
              <a:latin typeface="Avenir Roman" panose="02000503020000020003" pitchFamily="2" charset="0"/>
            </a:endParaRPr>
          </a:p>
          <a:p>
            <a:r>
              <a:rPr lang="en-US" dirty="0" err="1">
                <a:latin typeface="Avenir Roman" panose="02000503020000020003" pitchFamily="2" charset="0"/>
                <a:hlinkClick r:id="rId9"/>
              </a:rPr>
              <a:t>DataONE</a:t>
            </a:r>
            <a:endParaRPr lang="en-US" dirty="0">
              <a:effectLst/>
              <a:latin typeface="Avenir Roman" panose="02000503020000020003" pitchFamily="2" charset="0"/>
            </a:endParaRPr>
          </a:p>
          <a:p>
            <a:r>
              <a:rPr lang="en-US" dirty="0">
                <a:latin typeface="Avenir Roman" panose="02000503020000020003" pitchFamily="2" charset="0"/>
                <a:hlinkClick r:id="rId10"/>
              </a:rPr>
              <a:t>IEDA</a:t>
            </a:r>
            <a:endParaRPr lang="en-US" dirty="0">
              <a:effectLst/>
              <a:latin typeface="Avenir Roman" panose="02000503020000020003" pitchFamily="2" charset="0"/>
            </a:endParaRPr>
          </a:p>
          <a:p>
            <a:r>
              <a:rPr lang="en-US" dirty="0">
                <a:latin typeface="Avenir Roman" panose="02000503020000020003" pitchFamily="2" charset="0"/>
                <a:hlinkClick r:id="rId11"/>
              </a:rPr>
              <a:t>Force11</a:t>
            </a:r>
            <a:endParaRPr lang="en-US" dirty="0">
              <a:effectLst/>
              <a:latin typeface="Avenir Roman" panose="02000503020000020003" pitchFamily="2" charset="0"/>
            </a:endParaRPr>
          </a:p>
          <a:p>
            <a:r>
              <a:rPr lang="en-US" dirty="0">
                <a:latin typeface="Avenir Roman" panose="02000503020000020003" pitchFamily="2" charset="0"/>
              </a:rPr>
              <a:t>And so on</a:t>
            </a:r>
            <a:r>
              <a:rPr lang="mr-IN" dirty="0">
                <a:latin typeface="Avenir Roman" panose="02000503020000020003" pitchFamily="2" charset="0"/>
              </a:rPr>
              <a:t>…</a:t>
            </a:r>
            <a:endParaRPr lang="en-US" dirty="0">
              <a:latin typeface="Avenir Roman" panose="02000503020000020003" pitchFamily="2" charset="0"/>
            </a:endParaRPr>
          </a:p>
          <a:p>
            <a:endParaRPr lang="en-US" dirty="0">
              <a:latin typeface="Avenir Roman" panose="02000503020000020003" pitchFamily="2" charset="0"/>
            </a:endParaRPr>
          </a:p>
        </p:txBody>
      </p:sp>
      <p:pic>
        <p:nvPicPr>
          <p:cNvPr id="1026" name="Picture 2" descr="ttps://www.rd-alliance.org/sites/all/themes/rdafour/logo.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649838" y="5164982"/>
            <a:ext cx="2076450" cy="117157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ttps://www.esipfed.org/wp-content/uploads/2016/12/ESIP-final-logo.pn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809381" y="4069653"/>
            <a:ext cx="1757363" cy="81467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ttps://www.earthcube.org/sites/default/files/doc-repository/logo_earthcube_full_horizontal.png"/>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187298" y="1987592"/>
            <a:ext cx="2334638" cy="79766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ttps://www.oceanbestpractices.org/static/media/unesco-ioc-ocb-lockup-2x.8c4da179.png"/>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730462" y="2113621"/>
            <a:ext cx="2995826" cy="62257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6073679" y="5379117"/>
            <a:ext cx="3115339" cy="743303"/>
          </a:xfrm>
          <a:prstGeom prst="rect">
            <a:avLst/>
          </a:prstGeom>
        </p:spPr>
      </p:pic>
      <p:pic>
        <p:nvPicPr>
          <p:cNvPr id="1038" name="Picture 14" descr="ttps://www.iedadata.org/wp-content/themes/IEDA/assets/img/logo.png"/>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740761" y="4124563"/>
            <a:ext cx="1781175" cy="704850"/>
          </a:xfrm>
          <a:prstGeom prst="rect">
            <a:avLst/>
          </a:prstGeom>
          <a:solidFill>
            <a:schemeClr val="accent1"/>
          </a:solidFill>
        </p:spPr>
      </p:pic>
      <p:pic>
        <p:nvPicPr>
          <p:cNvPr id="14" name="Picture 13"/>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6215298" y="3082165"/>
            <a:ext cx="2832100" cy="825500"/>
          </a:xfrm>
          <a:prstGeom prst="rect">
            <a:avLst/>
          </a:prstGeom>
        </p:spPr>
      </p:pic>
    </p:spTree>
    <p:extLst>
      <p:ext uri="{BB962C8B-B14F-4D97-AF65-F5344CB8AC3E}">
        <p14:creationId xmlns:p14="http://schemas.microsoft.com/office/powerpoint/2010/main" val="9459073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5465" y="334129"/>
            <a:ext cx="11282766" cy="1325563"/>
          </a:xfrm>
        </p:spPr>
        <p:txBody>
          <a:bodyPr/>
          <a:lstStyle/>
          <a:p>
            <a:r>
              <a:rPr lang="en-US" b="1" dirty="0">
                <a:latin typeface="Avenir Roman" panose="02000503020000020003" pitchFamily="2" charset="0"/>
              </a:rPr>
              <a:t>Solving the Sharing of Software and Data</a:t>
            </a:r>
          </a:p>
        </p:txBody>
      </p:sp>
      <p:sp>
        <p:nvSpPr>
          <p:cNvPr id="3" name="Content Placeholder 2"/>
          <p:cNvSpPr>
            <a:spLocks noGrp="1"/>
          </p:cNvSpPr>
          <p:nvPr>
            <p:ph idx="1"/>
          </p:nvPr>
        </p:nvSpPr>
        <p:spPr/>
        <p:txBody>
          <a:bodyPr>
            <a:normAutofit fontScale="92500"/>
          </a:bodyPr>
          <a:lstStyle/>
          <a:p>
            <a:r>
              <a:rPr lang="en-US" dirty="0">
                <a:latin typeface="Avenir Roman" panose="02000503020000020003" pitchFamily="2" charset="0"/>
              </a:rPr>
              <a:t>What level of replicability is needed for software and data?</a:t>
            </a:r>
          </a:p>
          <a:p>
            <a:pPr lvl="1"/>
            <a:r>
              <a:rPr lang="en-US" dirty="0">
                <a:latin typeface="Avenir Roman" panose="02000503020000020003" pitchFamily="2" charset="0"/>
              </a:rPr>
              <a:t>Loose code </a:t>
            </a:r>
            <a:r>
              <a:rPr lang="mr-IN" dirty="0">
                <a:latin typeface="Avenir Roman" panose="02000503020000020003" pitchFamily="2" charset="0"/>
              </a:rPr>
              <a:t>–</a:t>
            </a:r>
            <a:r>
              <a:rPr lang="en-US" dirty="0">
                <a:latin typeface="Avenir Roman" panose="02000503020000020003" pitchFamily="2" charset="0"/>
              </a:rPr>
              <a:t> search for a researcher’s personal website, hope the links are current and code installs neatly with minimal emails/forum searches?</a:t>
            </a:r>
          </a:p>
          <a:p>
            <a:pPr lvl="1"/>
            <a:r>
              <a:rPr lang="en-US" dirty="0">
                <a:latin typeface="Avenir Roman" panose="02000503020000020003" pitchFamily="2" charset="0"/>
              </a:rPr>
              <a:t>Packaging </a:t>
            </a:r>
            <a:r>
              <a:rPr lang="mr-IN" dirty="0">
                <a:latin typeface="Avenir Roman" panose="02000503020000020003" pitchFamily="2" charset="0"/>
              </a:rPr>
              <a:t>–</a:t>
            </a:r>
            <a:r>
              <a:rPr lang="en-US" dirty="0">
                <a:latin typeface="Avenir Roman" panose="02000503020000020003" pitchFamily="2" charset="0"/>
              </a:rPr>
              <a:t>package manager, data centers?</a:t>
            </a:r>
          </a:p>
          <a:p>
            <a:pPr lvl="1"/>
            <a:r>
              <a:rPr lang="en-US" dirty="0">
                <a:latin typeface="Avenir Roman" panose="02000503020000020003" pitchFamily="2" charset="0"/>
              </a:rPr>
              <a:t>System image </a:t>
            </a:r>
            <a:r>
              <a:rPr lang="mr-IN" dirty="0">
                <a:latin typeface="Avenir Roman" panose="02000503020000020003" pitchFamily="2" charset="0"/>
              </a:rPr>
              <a:t>–</a:t>
            </a:r>
            <a:r>
              <a:rPr lang="en-US" dirty="0">
                <a:latin typeface="Avenir Roman" panose="02000503020000020003" pitchFamily="2" charset="0"/>
              </a:rPr>
              <a:t> just boot up an image that contains everything you need?</a:t>
            </a:r>
          </a:p>
          <a:p>
            <a:r>
              <a:rPr lang="en-US" dirty="0">
                <a:latin typeface="Avenir Roman" panose="02000503020000020003" pitchFamily="2" charset="0"/>
              </a:rPr>
              <a:t>Are current scientific best practices being followed?</a:t>
            </a:r>
          </a:p>
          <a:p>
            <a:pPr lvl="1"/>
            <a:r>
              <a:rPr lang="en-US" dirty="0">
                <a:latin typeface="Avenir Roman" panose="02000503020000020003" pitchFamily="2" charset="0"/>
              </a:rPr>
              <a:t>Are the best science practices of the day being followed? Or are outdated libraries being used with ad-hoc fixes to make them current?</a:t>
            </a:r>
          </a:p>
          <a:p>
            <a:r>
              <a:rPr lang="en-US" dirty="0">
                <a:latin typeface="Avenir Roman" panose="02000503020000020003" pitchFamily="2" charset="0"/>
              </a:rPr>
              <a:t>What is the minimum level of fuss a user should expect to encounter?</a:t>
            </a:r>
          </a:p>
          <a:p>
            <a:pPr lvl="1"/>
            <a:r>
              <a:rPr lang="en-US" dirty="0">
                <a:latin typeface="Avenir Roman" panose="02000503020000020003" pitchFamily="2" charset="0"/>
              </a:rPr>
              <a:t>Language expert? No experience required?</a:t>
            </a:r>
          </a:p>
          <a:p>
            <a:pPr lvl="1"/>
            <a:endParaRPr lang="en-US" dirty="0">
              <a:latin typeface="Avenir Roman" panose="02000503020000020003" pitchFamily="2" charset="0"/>
            </a:endParaRPr>
          </a:p>
        </p:txBody>
      </p:sp>
    </p:spTree>
    <p:extLst>
      <p:ext uri="{BB962C8B-B14F-4D97-AF65-F5344CB8AC3E}">
        <p14:creationId xmlns:p14="http://schemas.microsoft.com/office/powerpoint/2010/main" val="12151212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venir Roman" panose="02000503020000020003" pitchFamily="2" charset="0"/>
              </a:rPr>
              <a:t>Why spend effort for reproducibility?</a:t>
            </a:r>
          </a:p>
        </p:txBody>
      </p:sp>
      <p:sp>
        <p:nvSpPr>
          <p:cNvPr id="3" name="Content Placeholder 2"/>
          <p:cNvSpPr>
            <a:spLocks noGrp="1"/>
          </p:cNvSpPr>
          <p:nvPr>
            <p:ph idx="1"/>
          </p:nvPr>
        </p:nvSpPr>
        <p:spPr>
          <a:xfrm>
            <a:off x="838200" y="1507787"/>
            <a:ext cx="10515600" cy="2013626"/>
          </a:xfrm>
        </p:spPr>
        <p:txBody>
          <a:bodyPr>
            <a:normAutofit/>
          </a:bodyPr>
          <a:lstStyle/>
          <a:p>
            <a:r>
              <a:rPr lang="en-US" dirty="0">
                <a:latin typeface="Avenir Roman" panose="02000503020000020003" pitchFamily="2" charset="0"/>
              </a:rPr>
              <a:t>Faster deployment of code</a:t>
            </a:r>
          </a:p>
          <a:p>
            <a:r>
              <a:rPr lang="en-US" dirty="0">
                <a:latin typeface="Avenir Roman" panose="02000503020000020003" pitchFamily="2" charset="0"/>
              </a:rPr>
              <a:t>Faster understanding of code</a:t>
            </a:r>
          </a:p>
          <a:p>
            <a:r>
              <a:rPr lang="en-US" dirty="0">
                <a:latin typeface="Avenir Roman" panose="02000503020000020003" pitchFamily="2" charset="0"/>
              </a:rPr>
              <a:t>Easier extension of code</a:t>
            </a:r>
          </a:p>
          <a:p>
            <a:r>
              <a:rPr lang="en-US" dirty="0">
                <a:latin typeface="Avenir Roman" panose="02000503020000020003" pitchFamily="2" charset="0"/>
              </a:rPr>
              <a:t>It’s good for you and the community!</a:t>
            </a:r>
          </a:p>
          <a:p>
            <a:endParaRPr lang="en-US" dirty="0">
              <a:latin typeface="Avenir Roman" panose="02000503020000020003" pitchFamily="2" charset="0"/>
            </a:endParaRPr>
          </a:p>
        </p:txBody>
      </p:sp>
      <p:sp>
        <p:nvSpPr>
          <p:cNvPr id="4" name="Title 1"/>
          <p:cNvSpPr txBox="1">
            <a:spLocks/>
          </p:cNvSpPr>
          <p:nvPr/>
        </p:nvSpPr>
        <p:spPr>
          <a:xfrm>
            <a:off x="838200" y="3521413"/>
            <a:ext cx="10515600" cy="108958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latin typeface="Avenir Roman" panose="02000503020000020003" pitchFamily="2" charset="0"/>
              </a:rPr>
              <a:t>How can we measure reproducibility?</a:t>
            </a:r>
          </a:p>
        </p:txBody>
      </p:sp>
      <p:sp>
        <p:nvSpPr>
          <p:cNvPr id="5" name="Content Placeholder 2"/>
          <p:cNvSpPr txBox="1">
            <a:spLocks/>
          </p:cNvSpPr>
          <p:nvPr/>
        </p:nvSpPr>
        <p:spPr>
          <a:xfrm>
            <a:off x="838199" y="4611001"/>
            <a:ext cx="10678297" cy="1609553"/>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a:latin typeface="Avenir Roman" panose="02000503020000020003" pitchFamily="2" charset="0"/>
              </a:rPr>
              <a:t>Read more than write </a:t>
            </a:r>
            <a:r>
              <a:rPr lang="mr-IN" dirty="0">
                <a:latin typeface="Avenir Roman" panose="02000503020000020003" pitchFamily="2" charset="0"/>
              </a:rPr>
              <a:t>–</a:t>
            </a:r>
            <a:r>
              <a:rPr lang="en-US" dirty="0">
                <a:latin typeface="Avenir Roman" panose="02000503020000020003" pitchFamily="2" charset="0"/>
              </a:rPr>
              <a:t> can you read it one month, year from now?</a:t>
            </a:r>
          </a:p>
          <a:p>
            <a:r>
              <a:rPr lang="en-US" dirty="0">
                <a:latin typeface="Avenir Roman" panose="02000503020000020003" pitchFamily="2" charset="0"/>
              </a:rPr>
              <a:t>New installs over current- can you install it one month, year from now?</a:t>
            </a:r>
          </a:p>
          <a:p>
            <a:r>
              <a:rPr lang="en-US" dirty="0">
                <a:latin typeface="Avenir Roman" panose="02000503020000020003" pitchFamily="2" charset="0"/>
              </a:rPr>
              <a:t>Code brittleness </a:t>
            </a:r>
            <a:r>
              <a:rPr lang="mr-IN" dirty="0">
                <a:latin typeface="Avenir Roman" panose="02000503020000020003" pitchFamily="2" charset="0"/>
              </a:rPr>
              <a:t>–</a:t>
            </a:r>
            <a:r>
              <a:rPr lang="en-US" dirty="0">
                <a:latin typeface="Avenir Roman" panose="02000503020000020003" pitchFamily="2" charset="0"/>
              </a:rPr>
              <a:t> can you extend it one month, year from now?</a:t>
            </a:r>
          </a:p>
          <a:p>
            <a:endParaRPr lang="en-US" dirty="0">
              <a:latin typeface="Avenir Roman" panose="02000503020000020003" pitchFamily="2" charset="0"/>
            </a:endParaRPr>
          </a:p>
        </p:txBody>
      </p:sp>
    </p:spTree>
    <p:extLst>
      <p:ext uri="{BB962C8B-B14F-4D97-AF65-F5344CB8AC3E}">
        <p14:creationId xmlns:p14="http://schemas.microsoft.com/office/powerpoint/2010/main" val="4625072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venir Roman" panose="02000503020000020003" pitchFamily="2" charset="0"/>
              </a:rPr>
              <a:t>FAIR Principles</a:t>
            </a:r>
          </a:p>
        </p:txBody>
      </p:sp>
      <p:sp>
        <p:nvSpPr>
          <p:cNvPr id="3" name="Content Placeholder 2"/>
          <p:cNvSpPr>
            <a:spLocks noGrp="1"/>
          </p:cNvSpPr>
          <p:nvPr>
            <p:ph idx="1"/>
          </p:nvPr>
        </p:nvSpPr>
        <p:spPr/>
        <p:txBody>
          <a:bodyPr>
            <a:normAutofit/>
          </a:bodyPr>
          <a:lstStyle/>
          <a:p>
            <a:r>
              <a:rPr lang="en-US" dirty="0">
                <a:latin typeface="Avenir Roman" panose="02000503020000020003" pitchFamily="2" charset="0"/>
              </a:rPr>
              <a:t>Make data easier to use: </a:t>
            </a:r>
            <a:r>
              <a:rPr lang="en-US" b="1" dirty="0">
                <a:latin typeface="Avenir Roman" panose="02000503020000020003" pitchFamily="2" charset="0"/>
              </a:rPr>
              <a:t>“</a:t>
            </a:r>
            <a:r>
              <a:rPr lang="en-US" dirty="0">
                <a:latin typeface="Avenir Roman" panose="02000503020000020003" pitchFamily="2" charset="0"/>
              </a:rPr>
              <a:t>guidelines to improve the findability, accessibility, interoperability, and reuse of digital assets”</a:t>
            </a:r>
            <a:endParaRPr lang="en-US" b="1" dirty="0">
              <a:latin typeface="Avenir Roman" panose="02000503020000020003" pitchFamily="2" charset="0"/>
            </a:endParaRPr>
          </a:p>
          <a:p>
            <a:r>
              <a:rPr lang="en-US" b="1" dirty="0">
                <a:latin typeface="Avenir Roman" panose="02000503020000020003" pitchFamily="2" charset="0"/>
              </a:rPr>
              <a:t>What does FAIR mean?</a:t>
            </a:r>
          </a:p>
          <a:p>
            <a:pPr lvl="1"/>
            <a:r>
              <a:rPr lang="en-US" b="1" dirty="0">
                <a:latin typeface="Avenir Roman" panose="02000503020000020003" pitchFamily="2" charset="0"/>
              </a:rPr>
              <a:t>Findable</a:t>
            </a:r>
          </a:p>
          <a:p>
            <a:pPr lvl="1"/>
            <a:r>
              <a:rPr lang="en-US" b="1" dirty="0">
                <a:latin typeface="Avenir Roman" panose="02000503020000020003" pitchFamily="2" charset="0"/>
              </a:rPr>
              <a:t>Accessible</a:t>
            </a:r>
          </a:p>
          <a:p>
            <a:pPr lvl="1"/>
            <a:r>
              <a:rPr lang="en-US" b="1" dirty="0">
                <a:latin typeface="Avenir Roman" panose="02000503020000020003" pitchFamily="2" charset="0"/>
              </a:rPr>
              <a:t>Interoperable</a:t>
            </a:r>
          </a:p>
          <a:p>
            <a:pPr lvl="1"/>
            <a:r>
              <a:rPr lang="en-US" b="1" dirty="0">
                <a:latin typeface="Avenir Roman" panose="02000503020000020003" pitchFamily="2" charset="0"/>
              </a:rPr>
              <a:t>Reusable</a:t>
            </a:r>
          </a:p>
          <a:p>
            <a:pPr lvl="1"/>
            <a:endParaRPr lang="en-US" b="1" dirty="0">
              <a:latin typeface="Avenir Roman" panose="02000503020000020003" pitchFamily="2" charset="0"/>
            </a:endParaRPr>
          </a:p>
          <a:p>
            <a:r>
              <a:rPr lang="en-US" dirty="0">
                <a:latin typeface="Avenir Roman" panose="02000503020000020003" pitchFamily="2" charset="0"/>
              </a:rPr>
              <a:t>“Is your data FAIR?” vs “Does your data follow FAIR virtues?”</a:t>
            </a:r>
          </a:p>
          <a:p>
            <a:pPr lvl="1"/>
            <a:r>
              <a:rPr lang="en-US" dirty="0">
                <a:latin typeface="Avenir Roman" panose="02000503020000020003" pitchFamily="2" charset="0"/>
              </a:rPr>
              <a:t>Absolutes versus relatives </a:t>
            </a:r>
            <a:r>
              <a:rPr lang="mr-IN" dirty="0">
                <a:latin typeface="Avenir Roman" panose="02000503020000020003" pitchFamily="2" charset="0"/>
              </a:rPr>
              <a:t>–</a:t>
            </a:r>
            <a:r>
              <a:rPr lang="en-US" dirty="0">
                <a:latin typeface="Avenir Roman" panose="02000503020000020003" pitchFamily="2" charset="0"/>
              </a:rPr>
              <a:t> start with the relatives</a:t>
            </a:r>
          </a:p>
          <a:p>
            <a:endParaRPr lang="en-US" dirty="0">
              <a:latin typeface="Avenir Roman" panose="02000503020000020003" pitchFamily="2" charset="0"/>
            </a:endParaRPr>
          </a:p>
        </p:txBody>
      </p:sp>
      <p:pic>
        <p:nvPicPr>
          <p:cNvPr id="4" name="Picture 3">
            <a:hlinkClick r:id="rId3"/>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62541" y="519907"/>
            <a:ext cx="2832100" cy="825500"/>
          </a:xfrm>
          <a:prstGeom prst="rect">
            <a:avLst/>
          </a:prstGeom>
        </p:spPr>
      </p:pic>
      <p:sp>
        <p:nvSpPr>
          <p:cNvPr id="5" name="Rectangle 4"/>
          <p:cNvSpPr/>
          <p:nvPr/>
        </p:nvSpPr>
        <p:spPr>
          <a:xfrm>
            <a:off x="8308212" y="6321854"/>
            <a:ext cx="3869201" cy="369332"/>
          </a:xfrm>
          <a:prstGeom prst="rect">
            <a:avLst/>
          </a:prstGeom>
        </p:spPr>
        <p:txBody>
          <a:bodyPr wrap="none">
            <a:spAutoFit/>
          </a:bodyPr>
          <a:lstStyle/>
          <a:p>
            <a:r>
              <a:rPr lang="en-US" dirty="0">
                <a:hlinkClick r:id="rId5"/>
              </a:rPr>
              <a:t>https://</a:t>
            </a:r>
            <a:r>
              <a:rPr lang="en-US" dirty="0" err="1">
                <a:hlinkClick r:id="rId5"/>
              </a:rPr>
              <a:t>www.go-fair.org</a:t>
            </a:r>
            <a:r>
              <a:rPr lang="en-US" dirty="0">
                <a:hlinkClick r:id="rId5"/>
              </a:rPr>
              <a:t>/fair-principles/</a:t>
            </a:r>
            <a:endParaRPr lang="en-US" dirty="0"/>
          </a:p>
        </p:txBody>
      </p:sp>
    </p:spTree>
    <p:extLst>
      <p:ext uri="{BB962C8B-B14F-4D97-AF65-F5344CB8AC3E}">
        <p14:creationId xmlns:p14="http://schemas.microsoft.com/office/powerpoint/2010/main" val="20859740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06" name="Picture 14" descr="ttps://i1.wp.com/research.csiro.au/thehillslocalvoices/wp-content/uploads/sites/245/2017/06/CSIRO_Grad_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44923" y="3740285"/>
            <a:ext cx="1432735" cy="143273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838200" y="272136"/>
            <a:ext cx="10515600" cy="1325563"/>
          </a:xfrm>
        </p:spPr>
        <p:txBody>
          <a:bodyPr/>
          <a:lstStyle/>
          <a:p>
            <a:r>
              <a:rPr lang="en-US" b="1" dirty="0">
                <a:latin typeface="Avenir Roman" panose="02000503020000020003" pitchFamily="2" charset="0"/>
              </a:rPr>
              <a:t>Data Centers/Repositories</a:t>
            </a:r>
          </a:p>
        </p:txBody>
      </p:sp>
      <p:sp>
        <p:nvSpPr>
          <p:cNvPr id="3" name="Content Placeholder 2"/>
          <p:cNvSpPr>
            <a:spLocks noGrp="1"/>
          </p:cNvSpPr>
          <p:nvPr>
            <p:ph idx="1"/>
          </p:nvPr>
        </p:nvSpPr>
        <p:spPr>
          <a:xfrm>
            <a:off x="418519" y="1494365"/>
            <a:ext cx="11043769" cy="4351338"/>
          </a:xfrm>
        </p:spPr>
        <p:txBody>
          <a:bodyPr/>
          <a:lstStyle/>
          <a:p>
            <a:r>
              <a:rPr lang="en-US" dirty="0">
                <a:latin typeface="Avenir Roman" panose="02000503020000020003" pitchFamily="2" charset="0"/>
                <a:hlinkClick r:id="rId4"/>
              </a:rPr>
              <a:t>Data centers</a:t>
            </a:r>
            <a:r>
              <a:rPr lang="en-US" dirty="0">
                <a:latin typeface="Avenir Roman" panose="02000503020000020003" pitchFamily="2" charset="0"/>
              </a:rPr>
              <a:t> are paid to make your data available </a:t>
            </a:r>
          </a:p>
          <a:p>
            <a:r>
              <a:rPr lang="en-US" dirty="0">
                <a:latin typeface="Avenir Roman" panose="02000503020000020003" pitchFamily="2" charset="0"/>
              </a:rPr>
              <a:t>(It’s also a requirement of your grant to submit your data)</a:t>
            </a:r>
          </a:p>
          <a:p>
            <a:r>
              <a:rPr lang="en-US" dirty="0">
                <a:latin typeface="Avenir Roman" panose="02000503020000020003" pitchFamily="2" charset="0"/>
              </a:rPr>
              <a:t>Use our </a:t>
            </a:r>
            <a:r>
              <a:rPr lang="en-US" dirty="0">
                <a:latin typeface="Avenir Roman" panose="02000503020000020003" pitchFamily="2" charset="0"/>
                <a:hlinkClick r:id="rId5"/>
              </a:rPr>
              <a:t>libraries</a:t>
            </a:r>
            <a:r>
              <a:rPr lang="en-US" dirty="0">
                <a:latin typeface="Avenir Roman" panose="02000503020000020003" pitchFamily="2" charset="0"/>
              </a:rPr>
              <a:t> to read our data holdings, or ask us to make them</a:t>
            </a:r>
          </a:p>
          <a:p>
            <a:pPr lvl="1"/>
            <a:r>
              <a:rPr lang="en-US" dirty="0">
                <a:latin typeface="Avenir Roman" panose="02000503020000020003" pitchFamily="2" charset="0"/>
              </a:rPr>
              <a:t>Feel free to contribute too!</a:t>
            </a:r>
          </a:p>
          <a:p>
            <a:endParaRPr lang="en-US" dirty="0"/>
          </a:p>
          <a:p>
            <a:endParaRPr lang="en-US" dirty="0"/>
          </a:p>
        </p:txBody>
      </p:sp>
      <p:pic>
        <p:nvPicPr>
          <p:cNvPr id="8194" name="Picture 2" descr="https://lh5.googleusercontent.com/6SyUqMg3Hyb8d8YuGXOtqrMtEq_MqqIDe-vnkfejtIszJuYIs2Yt-HLg2ebOdu5f7-7LxHnxYE3npa3PgdZfdwxDtaipsBVGtDmpCNmCxqscJxa0Sb9r8ONVKv3YWqHHGFMPXdLKDLQ">
            <a:hlinkClick r:id="rId6"/>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392013" y="5105258"/>
            <a:ext cx="2961787" cy="1480894"/>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https://lh5.googleusercontent.com/0ZzOIeOetT2Q9bEl9krbsUQ4CkhApb3iWw0M1YfNqhIb8M2iEoHaZ5r6SKd2HyLrH0zcRwZohbNfsG2ZGcrHtbUTpVQn61I7dCcj3ZV_bwi946026Q8f0pX_nYJlpDMdZR5Ufmsp1Bo">
            <a:hlinkClick r:id="rId8"/>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457055" y="5105257"/>
            <a:ext cx="1675749" cy="1480894"/>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descr="https://lh5.googleusercontent.com/qYovHrw2jcSlqHrzDgjBoAi0ojsGVmE5mw5lBMG1SMvcP6fPuUeEw3RhkyFp06ZOYtGgB-LW1NSxn1BEq5w9oEpkF8ykHAqYyYmsrKb3DR4qIbPuIt_GTLAiWmkjC7hgPPwZGtSHrgU">
            <a:hlinkClick r:id="rId10"/>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689247" y="5142327"/>
            <a:ext cx="1406753" cy="1406753"/>
          </a:xfrm>
          <a:prstGeom prst="rect">
            <a:avLst/>
          </a:prstGeom>
          <a:noFill/>
          <a:extLst>
            <a:ext uri="{909E8E84-426E-40DD-AFC4-6F175D3DCCD1}">
              <a14:hiddenFill xmlns:a14="http://schemas.microsoft.com/office/drawing/2010/main">
                <a:solidFill>
                  <a:srgbClr val="FFFFFF"/>
                </a:solidFill>
              </a14:hiddenFill>
            </a:ext>
          </a:extLst>
        </p:spPr>
      </p:pic>
      <p:pic>
        <p:nvPicPr>
          <p:cNvPr id="8200" name="Picture 8" descr="https://lh6.googleusercontent.com/I_bSgnvf9ydOpPPJnJM2BXArqA5O2TH-xmPzJTwqXMxd7Qk3sKMuGbL46FDTlDyaCEgr1v5EvxaacWNpuQOH-D1K62ZTLPErebWOtXuDskZJY-oyGCXiHvm60MP_EuGq_IgK-QlO8qk">
            <a:hlinkClick r:id="rId12"/>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191500" y="4104228"/>
            <a:ext cx="3162300" cy="704850"/>
          </a:xfrm>
          <a:prstGeom prst="rect">
            <a:avLst/>
          </a:prstGeom>
          <a:noFill/>
          <a:extLst>
            <a:ext uri="{909E8E84-426E-40DD-AFC4-6F175D3DCCD1}">
              <a14:hiddenFill xmlns:a14="http://schemas.microsoft.com/office/drawing/2010/main">
                <a:solidFill>
                  <a:srgbClr val="FFFFFF"/>
                </a:solidFill>
              </a14:hiddenFill>
            </a:ext>
          </a:extLst>
        </p:spPr>
      </p:pic>
      <p:pic>
        <p:nvPicPr>
          <p:cNvPr id="8202" name="Picture 10" descr="https://lh5.googleusercontent.com/UHBgjijlpuyGmGCAhTsrEcAAZrxKVLxVH0Q9oRyjMvcbokbWg9v4IsichW8zUwvNXckXzPzKRUXQuVdZbpfhrFGlvENCRsSZ-TsdGhxcRCNifybMMDXWwlnla-EDYS01RenjAuDGzCs">
            <a:hlinkClick r:id="rId14"/>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l="26510" t="18067" r="26239" b="54767"/>
          <a:stretch/>
        </p:blipFill>
        <p:spPr bwMode="auto">
          <a:xfrm>
            <a:off x="310031" y="5105256"/>
            <a:ext cx="4018162" cy="1443823"/>
          </a:xfrm>
          <a:prstGeom prst="rect">
            <a:avLst/>
          </a:prstGeom>
          <a:noFill/>
          <a:extLst>
            <a:ext uri="{909E8E84-426E-40DD-AFC4-6F175D3DCCD1}">
              <a14:hiddenFill xmlns:a14="http://schemas.microsoft.com/office/drawing/2010/main">
                <a:solidFill>
                  <a:srgbClr val="FFFFFF"/>
                </a:solidFill>
              </a14:hiddenFill>
            </a:ext>
          </a:extLst>
        </p:spPr>
      </p:pic>
      <p:pic>
        <p:nvPicPr>
          <p:cNvPr id="8204" name="Picture 12" descr="ttps://www.bodc.ac.uk/assets/img/bodc-logo-colour-white.png">
            <a:hlinkClick r:id="rId16"/>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10032" y="3942988"/>
            <a:ext cx="4379216" cy="1027331"/>
          </a:xfrm>
          <a:prstGeom prst="rect">
            <a:avLst/>
          </a:prstGeom>
          <a:solidFill>
            <a:schemeClr val="accent1">
              <a:lumMod val="75000"/>
            </a:schemeClr>
          </a:solidFill>
        </p:spPr>
      </p:pic>
      <p:pic>
        <p:nvPicPr>
          <p:cNvPr id="5" name="Picture 4">
            <a:hlinkClick r:id="rId14"/>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0336021" y="491555"/>
            <a:ext cx="1017779" cy="1072701"/>
          </a:xfrm>
          <a:prstGeom prst="rect">
            <a:avLst/>
          </a:prstGeom>
        </p:spPr>
      </p:pic>
      <p:pic>
        <p:nvPicPr>
          <p:cNvPr id="1026" name="Picture 2" descr="ttps://podaac.jpl.nasa.gov/sites/default/files/image/custom_thumbs/podaac_logo.png">
            <a:hlinkClick r:id="rId19"/>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6745849" y="3907572"/>
            <a:ext cx="1098159" cy="10981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689838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71749</TotalTime>
  <Words>2445</Words>
  <Application>Microsoft Macintosh PowerPoint</Application>
  <PresentationFormat>Widescreen</PresentationFormat>
  <Paragraphs>280</Paragraphs>
  <Slides>24</Slides>
  <Notes>15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24</vt:i4>
      </vt:variant>
    </vt:vector>
  </HeadingPairs>
  <TitlesOfParts>
    <vt:vector size="29" baseType="lpstr">
      <vt:lpstr>Arial</vt:lpstr>
      <vt:lpstr>Avenir Roman</vt:lpstr>
      <vt:lpstr>Calibri</vt:lpstr>
      <vt:lpstr>Calibri Light</vt:lpstr>
      <vt:lpstr>Office Theme</vt:lpstr>
      <vt:lpstr>(Digital) Reproducible Science</vt:lpstr>
      <vt:lpstr>PowerPoint Presentation</vt:lpstr>
      <vt:lpstr>The Replication Crisis in Science</vt:lpstr>
      <vt:lpstr>Three “R”s of Science</vt:lpstr>
      <vt:lpstr>(Oceanography) Data Stewards Salad</vt:lpstr>
      <vt:lpstr>Solving the Sharing of Software and Data</vt:lpstr>
      <vt:lpstr>Why spend effort for reproducibility?</vt:lpstr>
      <vt:lpstr>FAIR Principles</vt:lpstr>
      <vt:lpstr>Data Centers/Repositories</vt:lpstr>
      <vt:lpstr>Lets see what some people have said about software, data before:</vt:lpstr>
      <vt:lpstr>Arguments for Open Source</vt:lpstr>
      <vt:lpstr>How do we standardize our coding practices?</vt:lpstr>
      <vt:lpstr>Community Decisions - Oceanography</vt:lpstr>
      <vt:lpstr>Working environments</vt:lpstr>
      <vt:lpstr>Binder</vt:lpstr>
      <vt:lpstr>Version Control: git, Github</vt:lpstr>
      <vt:lpstr>Code Formatting</vt:lpstr>
      <vt:lpstr>Code readability – variable names</vt:lpstr>
      <vt:lpstr>Code Readability part 2: comments and autodocs</vt:lpstr>
      <vt:lpstr>Advanced Software Engineering</vt:lpstr>
      <vt:lpstr>Licensing Code and Datasets</vt:lpstr>
      <vt:lpstr>DOIs for Fun and Profit: Pt. 1</vt:lpstr>
      <vt:lpstr>DOIs for Fun and Profit: Pt. 2</vt:lpstr>
      <vt:lpstr>Resources for improving (digital) reproducible science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Reproducible science</dc:title>
  <dc:creator>Joseph Gum</dc:creator>
  <cp:lastModifiedBy>amandach</cp:lastModifiedBy>
  <cp:revision>123</cp:revision>
  <cp:lastPrinted>2019-09-06T17:00:18Z</cp:lastPrinted>
  <dcterms:created xsi:type="dcterms:W3CDTF">2019-08-23T16:01:52Z</dcterms:created>
  <dcterms:modified xsi:type="dcterms:W3CDTF">2019-10-31T15:27:15Z</dcterms:modified>
</cp:coreProperties>
</file>